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6" r:id="rId2"/>
    <p:sldId id="303" r:id="rId3"/>
    <p:sldId id="268" r:id="rId4"/>
    <p:sldId id="264" r:id="rId5"/>
    <p:sldId id="265" r:id="rId6"/>
    <p:sldId id="257" r:id="rId7"/>
    <p:sldId id="258" r:id="rId8"/>
    <p:sldId id="259" r:id="rId9"/>
    <p:sldId id="266" r:id="rId10"/>
    <p:sldId id="269" r:id="rId11"/>
    <p:sldId id="270" r:id="rId12"/>
    <p:sldId id="271" r:id="rId13"/>
    <p:sldId id="260" r:id="rId14"/>
    <p:sldId id="261" r:id="rId15"/>
    <p:sldId id="262" r:id="rId16"/>
    <p:sldId id="263" r:id="rId17"/>
    <p:sldId id="280" r:id="rId18"/>
    <p:sldId id="281" r:id="rId19"/>
    <p:sldId id="282" r:id="rId20"/>
    <p:sldId id="283" r:id="rId21"/>
    <p:sldId id="284" r:id="rId22"/>
    <p:sldId id="286" r:id="rId23"/>
    <p:sldId id="288" r:id="rId24"/>
    <p:sldId id="289" r:id="rId25"/>
    <p:sldId id="287" r:id="rId26"/>
    <p:sldId id="290" r:id="rId27"/>
    <p:sldId id="302" r:id="rId28"/>
    <p:sldId id="301" r:id="rId29"/>
    <p:sldId id="272" r:id="rId30"/>
    <p:sldId id="273" r:id="rId31"/>
    <p:sldId id="274" r:id="rId32"/>
    <p:sldId id="275" r:id="rId33"/>
    <p:sldId id="276" r:id="rId34"/>
    <p:sldId id="278" r:id="rId35"/>
    <p:sldId id="279" r:id="rId36"/>
    <p:sldId id="291" r:id="rId37"/>
    <p:sldId id="292" r:id="rId38"/>
    <p:sldId id="293" r:id="rId39"/>
    <p:sldId id="294" r:id="rId40"/>
    <p:sldId id="295" r:id="rId41"/>
    <p:sldId id="296" r:id="rId42"/>
    <p:sldId id="297" r:id="rId43"/>
    <p:sldId id="304" r:id="rId44"/>
    <p:sldId id="298" r:id="rId45"/>
    <p:sldId id="299" r:id="rId46"/>
    <p:sldId id="300" r:id="rId47"/>
    <p:sldId id="305" r:id="rId48"/>
    <p:sldId id="307" r:id="rId49"/>
    <p:sldId id="308" r:id="rId50"/>
    <p:sldId id="309" r:id="rId51"/>
    <p:sldId id="310" r:id="rId52"/>
    <p:sldId id="311" r:id="rId53"/>
    <p:sldId id="312" r:id="rId54"/>
    <p:sldId id="313" r:id="rId55"/>
    <p:sldId id="314" r:id="rId56"/>
    <p:sldId id="316" r:id="rId57"/>
    <p:sldId id="317" r:id="rId58"/>
    <p:sldId id="318" r:id="rId59"/>
    <p:sldId id="319" r:id="rId60"/>
    <p:sldId id="320" r:id="rId61"/>
    <p:sldId id="321" r:id="rId62"/>
    <p:sldId id="322" r:id="rId63"/>
    <p:sldId id="323" r:id="rId64"/>
    <p:sldId id="324" r:id="rId65"/>
    <p:sldId id="325" r:id="rId6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2286D"/>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2286D"/>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2286D"/>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2286D"/>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2286D"/>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2286D"/>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2286D"/>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2286D"/>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2286D"/>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oe Fleet" initials="Z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2286D"/>
        </a:fontRef>
        <a:srgbClr val="42286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42286D"/>
        </a:fontRef>
        <a:srgbClr val="42286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42286D"/>
        </a:fontRef>
        <a:srgbClr val="42286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42286D"/>
        </a:fontRef>
        <a:srgbClr val="42286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A"/>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42286D"/>
        </a:fontRef>
        <a:srgbClr val="42286D"/>
      </a:tcTxStyle>
      <a:tcStyle>
        <a:tcBdr>
          <a:left>
            <a:ln w="12700" cap="flat">
              <a:noFill/>
              <a:miter lim="400000"/>
            </a:ln>
          </a:left>
          <a:right>
            <a:ln w="12700" cap="flat">
              <a:noFill/>
              <a:miter lim="400000"/>
            </a:ln>
          </a:right>
          <a:top>
            <a:ln w="50800" cap="flat">
              <a:solidFill>
                <a:srgbClr val="42286D"/>
              </a:solidFill>
              <a:prstDash val="solid"/>
              <a:round/>
            </a:ln>
          </a:top>
          <a:bottom>
            <a:ln w="25400" cap="flat">
              <a:solidFill>
                <a:srgbClr val="42286D"/>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42286D"/>
              </a:solidFill>
              <a:prstDash val="solid"/>
              <a:round/>
            </a:ln>
          </a:top>
          <a:bottom>
            <a:ln w="25400" cap="flat">
              <a:solidFill>
                <a:srgbClr val="42286D"/>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42286D"/>
        </a:fontRef>
        <a:srgbClr val="42286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BD3"/>
          </a:solidFill>
        </a:fill>
      </a:tcStyle>
    </a:wholeTbl>
    <a:band2H>
      <a:tcTxStyle/>
      <a:tcStyle>
        <a:tcBdr/>
        <a:fill>
          <a:solidFill>
            <a:srgbClr val="E8E7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286D"/>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286D"/>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286D"/>
          </a:solidFill>
        </a:fill>
      </a:tcStyle>
    </a:firstRow>
  </a:tblStyle>
  <a:tblStyle styleId="{2708684C-4D16-4618-839F-0558EEFCDFE6}" styleName="">
    <a:tblBg/>
    <a:wholeTbl>
      <a:tcTxStyle b="off" i="off">
        <a:fontRef idx="minor">
          <a:srgbClr val="42286D"/>
        </a:fontRef>
        <a:srgbClr val="42286D"/>
      </a:tcTxStyle>
      <a:tcStyle>
        <a:tcBdr>
          <a:left>
            <a:ln w="12700" cap="flat">
              <a:solidFill>
                <a:srgbClr val="42286D"/>
              </a:solidFill>
              <a:prstDash val="solid"/>
              <a:round/>
            </a:ln>
          </a:left>
          <a:right>
            <a:ln w="12700" cap="flat">
              <a:solidFill>
                <a:srgbClr val="42286D"/>
              </a:solidFill>
              <a:prstDash val="solid"/>
              <a:round/>
            </a:ln>
          </a:right>
          <a:top>
            <a:ln w="12700" cap="flat">
              <a:solidFill>
                <a:srgbClr val="42286D"/>
              </a:solidFill>
              <a:prstDash val="solid"/>
              <a:round/>
            </a:ln>
          </a:top>
          <a:bottom>
            <a:ln w="12700" cap="flat">
              <a:solidFill>
                <a:srgbClr val="42286D"/>
              </a:solidFill>
              <a:prstDash val="solid"/>
              <a:round/>
            </a:ln>
          </a:bottom>
          <a:insideH>
            <a:ln w="12700" cap="flat">
              <a:solidFill>
                <a:srgbClr val="42286D"/>
              </a:solidFill>
              <a:prstDash val="solid"/>
              <a:round/>
            </a:ln>
          </a:insideH>
          <a:insideV>
            <a:ln w="12700" cap="flat">
              <a:solidFill>
                <a:srgbClr val="42286D"/>
              </a:solidFill>
              <a:prstDash val="solid"/>
              <a:round/>
            </a:ln>
          </a:insideV>
        </a:tcBdr>
        <a:fill>
          <a:solidFill>
            <a:srgbClr val="42286D">
              <a:alpha val="20000"/>
            </a:srgbClr>
          </a:solidFill>
        </a:fill>
      </a:tcStyle>
    </a:wholeTbl>
    <a:band2H>
      <a:tcTxStyle/>
      <a:tcStyle>
        <a:tcBdr/>
        <a:fill>
          <a:solidFill>
            <a:srgbClr val="FFFFFF"/>
          </a:solidFill>
        </a:fill>
      </a:tcStyle>
    </a:band2H>
    <a:firstCol>
      <a:tcTxStyle b="on" i="off">
        <a:fontRef idx="minor">
          <a:srgbClr val="42286D"/>
        </a:fontRef>
        <a:srgbClr val="42286D"/>
      </a:tcTxStyle>
      <a:tcStyle>
        <a:tcBdr>
          <a:left>
            <a:ln w="12700" cap="flat">
              <a:solidFill>
                <a:srgbClr val="42286D"/>
              </a:solidFill>
              <a:prstDash val="solid"/>
              <a:round/>
            </a:ln>
          </a:left>
          <a:right>
            <a:ln w="12700" cap="flat">
              <a:solidFill>
                <a:srgbClr val="42286D"/>
              </a:solidFill>
              <a:prstDash val="solid"/>
              <a:round/>
            </a:ln>
          </a:right>
          <a:top>
            <a:ln w="12700" cap="flat">
              <a:solidFill>
                <a:srgbClr val="42286D"/>
              </a:solidFill>
              <a:prstDash val="solid"/>
              <a:round/>
            </a:ln>
          </a:top>
          <a:bottom>
            <a:ln w="12700" cap="flat">
              <a:solidFill>
                <a:srgbClr val="42286D"/>
              </a:solidFill>
              <a:prstDash val="solid"/>
              <a:round/>
            </a:ln>
          </a:bottom>
          <a:insideH>
            <a:ln w="12700" cap="flat">
              <a:solidFill>
                <a:srgbClr val="42286D"/>
              </a:solidFill>
              <a:prstDash val="solid"/>
              <a:round/>
            </a:ln>
          </a:insideH>
          <a:insideV>
            <a:ln w="12700" cap="flat">
              <a:solidFill>
                <a:srgbClr val="42286D"/>
              </a:solidFill>
              <a:prstDash val="solid"/>
              <a:round/>
            </a:ln>
          </a:insideV>
        </a:tcBdr>
        <a:fill>
          <a:solidFill>
            <a:srgbClr val="42286D">
              <a:alpha val="20000"/>
            </a:srgbClr>
          </a:solidFill>
        </a:fill>
      </a:tcStyle>
    </a:firstCol>
    <a:lastRow>
      <a:tcTxStyle b="on" i="off">
        <a:fontRef idx="minor">
          <a:srgbClr val="42286D"/>
        </a:fontRef>
        <a:srgbClr val="42286D"/>
      </a:tcTxStyle>
      <a:tcStyle>
        <a:tcBdr>
          <a:left>
            <a:ln w="12700" cap="flat">
              <a:solidFill>
                <a:srgbClr val="42286D"/>
              </a:solidFill>
              <a:prstDash val="solid"/>
              <a:round/>
            </a:ln>
          </a:left>
          <a:right>
            <a:ln w="12700" cap="flat">
              <a:solidFill>
                <a:srgbClr val="42286D"/>
              </a:solidFill>
              <a:prstDash val="solid"/>
              <a:round/>
            </a:ln>
          </a:right>
          <a:top>
            <a:ln w="50800" cap="flat">
              <a:solidFill>
                <a:srgbClr val="42286D"/>
              </a:solidFill>
              <a:prstDash val="solid"/>
              <a:round/>
            </a:ln>
          </a:top>
          <a:bottom>
            <a:ln w="12700" cap="flat">
              <a:solidFill>
                <a:srgbClr val="42286D"/>
              </a:solidFill>
              <a:prstDash val="solid"/>
              <a:round/>
            </a:ln>
          </a:bottom>
          <a:insideH>
            <a:ln w="12700" cap="flat">
              <a:solidFill>
                <a:srgbClr val="42286D"/>
              </a:solidFill>
              <a:prstDash val="solid"/>
              <a:round/>
            </a:ln>
          </a:insideH>
          <a:insideV>
            <a:ln w="12700" cap="flat">
              <a:solidFill>
                <a:srgbClr val="42286D"/>
              </a:solidFill>
              <a:prstDash val="solid"/>
              <a:round/>
            </a:ln>
          </a:insideV>
        </a:tcBdr>
        <a:fill>
          <a:noFill/>
        </a:fill>
      </a:tcStyle>
    </a:lastRow>
    <a:firstRow>
      <a:tcTxStyle b="on" i="off">
        <a:fontRef idx="minor">
          <a:srgbClr val="42286D"/>
        </a:fontRef>
        <a:srgbClr val="42286D"/>
      </a:tcTxStyle>
      <a:tcStyle>
        <a:tcBdr>
          <a:left>
            <a:ln w="12700" cap="flat">
              <a:solidFill>
                <a:srgbClr val="42286D"/>
              </a:solidFill>
              <a:prstDash val="solid"/>
              <a:round/>
            </a:ln>
          </a:left>
          <a:right>
            <a:ln w="12700" cap="flat">
              <a:solidFill>
                <a:srgbClr val="42286D"/>
              </a:solidFill>
              <a:prstDash val="solid"/>
              <a:round/>
            </a:ln>
          </a:right>
          <a:top>
            <a:ln w="12700" cap="flat">
              <a:solidFill>
                <a:srgbClr val="42286D"/>
              </a:solidFill>
              <a:prstDash val="solid"/>
              <a:round/>
            </a:ln>
          </a:top>
          <a:bottom>
            <a:ln w="25400" cap="flat">
              <a:solidFill>
                <a:srgbClr val="42286D"/>
              </a:solidFill>
              <a:prstDash val="solid"/>
              <a:round/>
            </a:ln>
          </a:bottom>
          <a:insideH>
            <a:ln w="12700" cap="flat">
              <a:solidFill>
                <a:srgbClr val="42286D"/>
              </a:solidFill>
              <a:prstDash val="solid"/>
              <a:round/>
            </a:ln>
          </a:insideH>
          <a:insideV>
            <a:ln w="12700" cap="flat">
              <a:solidFill>
                <a:srgbClr val="42286D"/>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804"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1-10T17:28:40.990" idx="1">
    <p:pos x="2390" y="2029"/>
    <p:text>we may need to leave this out for now as needs further discussion. Pall med is the only group 1 specialty that currently takes trainees from alternative routes. Group 2 specialties can include alternative core programmes in their curriculum adn will not need to do IM3</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r>
              <a:t>[ Title slide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These are the specialties that fall within each group.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There are two selection points in the physician training pathway:</a:t>
            </a:r>
          </a:p>
          <a:p>
            <a:pPr marL="228600" indent="-228600">
              <a:buSzPct val="100000"/>
              <a:buAutoNum type="arabicPeriod"/>
            </a:pPr>
            <a:r>
              <a:t>At the end of foundation</a:t>
            </a:r>
          </a:p>
          <a:p>
            <a:pPr marL="228600" indent="-228600">
              <a:buSzPct val="100000"/>
              <a:buAutoNum type="arabicPeriod"/>
            </a:pPr>
            <a:r>
              <a:t>At the end of IM stage one</a:t>
            </a:r>
          </a:p>
          <a:p>
            <a:endParaRPr/>
          </a:p>
          <a:p>
            <a:r>
              <a:t>SLEs and WPBAs run throughout IM stage 1 and specialty and IM stage 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t>The difference for group 2 specialties is that IM Stage 1 will be 2 years in length and specialty training will be 4 years (indicative). SLEs and WPBAs continue to run through these two training blocks.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This slide just reminds people that organisation and delivery of training is the responsibility of the above organisations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r>
              <a:t>The ARCP decision aid clearly sets out the minimum training requirements for each year of training.</a:t>
            </a:r>
          </a:p>
          <a:p>
            <a:r>
              <a:t>It is important to stress that, as with CMT, this is the </a:t>
            </a:r>
            <a:r>
              <a:rPr u="sng"/>
              <a:t>minimum</a:t>
            </a:r>
            <a:r>
              <a:t> requirement.</a:t>
            </a:r>
          </a:p>
          <a:p>
            <a:r>
              <a:t>The ARCP decision aid is in the practical activity pack.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t>IM Stage 1 is a 3 year duration (for group 1 specialties), each year of training is shown above (IMY1-3) </a:t>
            </a:r>
          </a:p>
          <a:p>
            <a:endParaRPr/>
          </a:p>
          <a:p>
            <a:r>
              <a:t>Above is the suggested focus for each year of training in order for trainees to gain experience and develop capability to the correct level.</a:t>
            </a:r>
          </a:p>
          <a:p>
            <a:r>
              <a:t>This slide should be altered if the training focus within the deanery is different to that shown above.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Whilst the main focus for acute unselected medical take is within the final year if IM Stage 1, it is important that trainees should be involved in this throughout all years. </a:t>
            </a:r>
          </a:p>
          <a:p>
            <a:r>
              <a:t>It is expected that by the end of IM Stage 1 that trainees will have an active role in the care of at least 500 patients. Within the decision aid there is a requirement for a minimum of 100 patients in each of the three years, this is to allow maximum flexibility.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Again, whilst the focus for acute take may be the final year of IM Stage 1, it is important that trainees are involved in the day-to-day management of acutely unwell inpatients  for at least 24 months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r>
              <a:t>Significant critical care experience is important, eg, experience within ICU or level 2 HDU.</a:t>
            </a:r>
          </a:p>
          <a:p>
            <a:r>
              <a:t>This experience is flexible, so long as the educational objectives relating to this within the curriculum are met and so long as there is a minimum of a 10 week placement in no more than two separate blocks over the three years of IMT</a:t>
            </a:r>
          </a:p>
          <a:p>
            <a:r>
              <a:t>Clearly the ideal would be a 3 month attachment to ICU or HDU level 2, but this may not be possible for all trainees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Simulation training is a key feature throughout IM stage 1, particularly around practicing procedures.</a:t>
            </a:r>
          </a:p>
          <a:p>
            <a:r>
              <a:t>Human factors and scenario training is also featured in the curriculum, particularly within IMY1 and IMY2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r>
              <a:t>[ Title slide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t>It is expected that trainees be involved in 80 outpatient clinics over IM stage 1. Within the decision aid there is a requirement for a minimum of 20 clinics in each of the three years, this is to allow maximum flexibility.</a:t>
            </a:r>
          </a:p>
          <a:p>
            <a:endParaRPr/>
          </a:p>
          <a:p>
            <a:r>
              <a:t>Whilst the main focus for out-patient clinics is in IMY2, it is important that trainees are involved in outpatient clinics in all three years to ensure exposure as some placements may not lend themselves naturally to offer out-patient experience (ICU etc)</a:t>
            </a:r>
          </a:p>
          <a:p>
            <a:endParaRPr/>
          </a:p>
          <a:p>
            <a:r>
              <a:t>Further guidance on educational objectives for clinics can be found within the curriculum.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137EB7D-BB7C-474C-A156-0C993E4E54B3}" type="slidenum">
              <a:rPr lang="en-US"/>
              <a:pPr/>
              <a:t>28</a:t>
            </a:fld>
            <a:endParaRPr lang="en-US" dirty="0"/>
          </a:p>
        </p:txBody>
      </p:sp>
    </p:spTree>
    <p:extLst>
      <p:ext uri="{BB962C8B-B14F-4D97-AF65-F5344CB8AC3E}">
        <p14:creationId xmlns:p14="http://schemas.microsoft.com/office/powerpoint/2010/main" val="850337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The GMC has developed the Generic professional capabilities (GPC) framework with the Academy of Medical Royal Colleges (AoMRC) to describe the fundamental, career-long, generic capabilities required of every doctor. The framework describes the requirement to develop and maintain key professional values and behaviours, knowledge, and skills, using a common language. GPCs also represent a system-wide, regulatory response to the most common contemporary concerns about patient safety and fitness to practise within the medical profession. The framework will be relevant at all stages of medical education, training and practice.</a:t>
            </a:r>
          </a:p>
          <a:p>
            <a:endParaRPr/>
          </a:p>
          <a:p>
            <a:r>
              <a:t>The GPC framework</a:t>
            </a:r>
          </a:p>
          <a:p>
            <a:r>
              <a:t>https://www.gmc-uk.org/-/media/documents/generic-professional-capabilities-framework--0817_pdf-70417127.pdf</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t>The three fundamental domains span knowledge, skills, and behaviours.</a:t>
            </a:r>
          </a:p>
          <a:p>
            <a:r>
              <a:t>Previous postgraduate medical curriculums already focused on these three domains – but the development now is that the 6 further themes.</a:t>
            </a:r>
          </a:p>
          <a:p>
            <a:r>
              <a:t>Each theme has knowledge, skills, and behavioural components which feed into the curriculum.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t>There are six further themed or targeted domains. These domain headings were selected to prioritise particular areas of clinical or professional practice and to give clarity and structure for curriculum development. Under each of the domains, there are detailed descriptors – these outline the particular capabilities and expected levels of performance and behaviour needed to meet our regulatory requirements for minimum common core content across all curricula.  This diagram shows the interdependence of the domains of the Generic professional capabilities framework . </a:t>
            </a:r>
          </a:p>
          <a:p>
            <a:endParaRPr/>
          </a:p>
          <a:p>
            <a:r>
              <a:t>Within the IMT curriculum, it is clearly shown how each GPC domain is mapped.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t>* GMC fitness to practise data shows that most concerns about doctors’ performance fall into one or more of the nine domains identified in this Generic professional capabilities framework . </a:t>
            </a:r>
          </a:p>
          <a:p>
            <a:endParaRPr/>
          </a:p>
          <a:p>
            <a:r>
              <a:t>*Several high profile patient safety inquiries have identified major deficits in these basic areas of professional practice.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t>All domains are mapped to the curriculum.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r>
              <a:t>As all domains have been mapped to the curriculum and how the curriculum is assessed/signed off – conversations around these domains between supervisors and trainees will allow the early detection of issues relating to the GPC domains and allow for support mechanisms to be identified.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r>
              <a:t>Rather than an expansive list of competencies, the curriculum is now centred around capabilities in practice – can this trainee be entrusted to carry out these capabilities, and what level of supervision would they require to do this?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The 14 capabilities, along with the descriptors, can be found within the practical activity resource pack.</a:t>
            </a:r>
          </a:p>
          <a:p>
            <a:r>
              <a:t>It is in this descriptor where you can see the links to the GPC domains, and also examples of what evidence a trainee might use to inform the supervisor decision if the trainee can be entrusted to carry them out.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r>
              <a:t>[ </a:t>
            </a:r>
            <a:r>
              <a:rPr b="1"/>
              <a:t>Optional</a:t>
            </a:r>
            <a:r>
              <a:t> – The next three slides are optional, but could be used for audiences who wish to know more about the background and history to the changes. ]</a:t>
            </a:r>
          </a:p>
          <a:p>
            <a:endParaRPr/>
          </a:p>
          <a:p>
            <a:pPr marL="171450" indent="-171450">
              <a:buSzPct val="100000"/>
              <a:buChar char="-"/>
            </a:pPr>
            <a:r>
              <a:t>The Modernising Medical Careers (MMC) reforms were introduced with the aims of improving medical education‘ and providing a ‘transparent and efficient career path for doctors’ (Department of Health, 2004). The original design of MMC included run through training. This meant that, once accepted into core training, trainees would progress automatically into higher training in a medical specialty; provided they achieved the necessary competencies at each stage. The emphasis was very much on a competency based system </a:t>
            </a:r>
          </a:p>
          <a:p>
            <a:pPr marL="171450" indent="-171450">
              <a:buSzPct val="100000"/>
              <a:buChar char="-"/>
            </a:pPr>
            <a:r>
              <a:t>Core medical training was introduced in 2007, which was a syllabus and spiral curriculum driven by trainees meeting minimum training requirements for a number of competencies. This was assessed using WPBAs, with SLEs introduced in 2014, and progression decisions were made by educational supervisors.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t>It is important to note that these capabilities span the entirety of IM Stage 1.</a:t>
            </a:r>
          </a:p>
          <a:p>
            <a:r>
              <a:t>The decision aid indicates the expected level of performance for each year of training. Supervisors and trainees should have this in mind so that performance can be kept on track. </a:t>
            </a:r>
          </a:p>
          <a:p>
            <a:r>
              <a:t>Whilst the descriptors are not comprehensively expansive, they do offer a grounding of what the minimum level of knowledge, skills and attitudes should be demonstrated.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Some CiPs are generic, some are clinical, as will be seen in the following slides.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The descriptors for these can be found within the practical activity booklet, and also within the curriculum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t>The descriptors for these can be found within the practical activity booklet, and also within the curriculum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t>This is what the descriptor for CiP 1 looks like.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r>
              <a:t>This shows which GPC domains link to CiP 1 and also what evidence trainees might complete to show progress towards this CiP.</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t>By the end of IM stage 2, trainees will need to show that they are entrusted, unsupervised, for each of the 14 CiPs.</a:t>
            </a:r>
          </a:p>
          <a:p>
            <a:r>
              <a:t>The expected levels for IM Stage 1 can be found within the decision aid.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t>Feedback from clinical supervisor, and other supervising consultants, is vital. </a:t>
            </a:r>
          </a:p>
          <a:p>
            <a:r>
              <a:t>This feedback is a key piece of evidence that will inform educational supervisor end of year entrustment decisions.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The global assessment anchor statements are made by the clinical supervisors (and other supervising consultants) as part of the Multiple Consultants Report (MCR) – explained further in the following slide.</a:t>
            </a:r>
          </a:p>
          <a:p>
            <a:r>
              <a:t>These statements indicate the level the trainee is performing at for that particular rotation. A separate anchor statement, and summary comment, is given for each of the 14 CiPs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t>Trainees must complete a self assessment – and as part of this link the evidence to each CiP in the ePortfolio.</a:t>
            </a:r>
          </a:p>
          <a:p>
            <a:r>
              <a:t>This makes it easy for supervisors to review the evidence, along with all other evidence, to make their entrustment decision.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 </a:t>
            </a:r>
            <a:r>
              <a:rPr b="1"/>
              <a:t>Optional</a:t>
            </a:r>
            <a:r>
              <a:t> ] There were a number of drivers, as highlighted above, that led to the need for a new curriculum that focused on the professional practice of the holistic doctor. There was a need to move away from the process of meeting a very large number of competencies to moving towards assessing what makes a good doctor in practice.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r>
              <a:t>This is a really important piece of evidence – it is vital that this is completed properly, giving sufficient detail of areas of strength and weakness, to inform the educational supervisor’s decisions. The decision aid states the minimum number of consultants that need to complete the MCR for each year.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The form wont let consultants continue if they haven’t given supporting statements for ratings of below expectations.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r>
              <a:t>At the end of each year, the educational supervisor completed the Educational Supervisor report. They will make entrustment decisions based on the trainees performance, along with commentary to support these decisions.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t>The level descriptors for the clinical CiP entrustment decisions are on the next slide.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t>The ARCP will review the Educational Supervisor report and evidence in the ePortfolio to make the final summative judgement for that year.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t>It is vital that the decision aid is understood by both the trainee and their supervisors in order for everyone to be able to monitor and comment on the trainee’s progress. It is important that issues are picked up early and support put in place at that stage to avoid unsatisfactory outcomes where possible.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r>
              <a:t>At the end of IMY2 ARCPs will make the decision, based on evidence, whether the trainee is able to continue onto the next year of training as planned, or if extra support/supervision is required. This is informed by the entrustment decisions of supervisors and the levels of entrustment in the decision aid.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t>The decision aid clearly states which parts of MRCP(UK) should be completed by when within IM Stage 1.</a:t>
            </a:r>
          </a:p>
          <a:p>
            <a:endParaRPr/>
          </a:p>
          <a:p>
            <a:r>
              <a:t>A pass MRCP(UK) on its own is not sufficient to demonstrate entrustment – this is why the programme of assessment in MS Stage 1 is important. The achievements in MRCP(UK), alongside entrustment decisions from supervisors, is what shows whether the trainee should progress or should progress with enhanced supervision.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t>At the end of final year of IM stage 1 (IMY3) the trainee must be signed of to be able to perform all CiPs unsupervised, have passed all parts of MRCP(UK), and have a satisfactory outcome at ARCP.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t>These map to the sections of the curriculum document. Supervisors and trainees should be encouraged to make themselves familiar with this document as it is highly structured and informative.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r>
              <a:t>Changes have been made in light of recent reviews, evaluations, and legislation. </a:t>
            </a:r>
          </a:p>
          <a:p>
            <a:r>
              <a:t>The key differences within the new Internal Medicine Curriculum are noted in this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t>It is important to stress that SLEs and WPBAs that are carried out in the workplace haven’t changed.</a:t>
            </a:r>
          </a:p>
          <a:p>
            <a:r>
              <a:t>Trainees will still be completing these assessments, along with MRCP(UK) examinations, which will inform supervisor and ARCP decisions.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 </a:t>
            </a:r>
            <a:r>
              <a:rPr b="1"/>
              <a:t>Optional</a:t>
            </a:r>
            <a:r>
              <a:t> ] The change has been led by JRCPTB over the last 4 years to research, pilot, revise and implement the new IM curriculum. This process involved wide ranging consultations of all those involved in training at this level. The proof of concept study and consultations can be found on the JRCPTB website https://www.jrcptb.org.uk/new-internal-medicine-curriculum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There are two pathways within IMT, one for those following a dual training route, and the other for single CCT trainees.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5" name="Title Text"/>
          <p:cNvSpPr txBox="1">
            <a:spLocks noGrp="1"/>
          </p:cNvSpPr>
          <p:nvPr>
            <p:ph type="title"/>
          </p:nvPr>
        </p:nvSpPr>
        <p:spPr>
          <a:prstGeom prst="rect">
            <a:avLst/>
          </a:prstGeom>
        </p:spPr>
        <p:txBody>
          <a:bodyPr/>
          <a:lstStyle/>
          <a:p>
            <a:r>
              <a:t>Title Text</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solidFill>
          <a:srgbClr val="FFFFFF"/>
        </a:solidFill>
        <a:effectLst/>
      </p:bgPr>
    </p:bg>
    <p:spTree>
      <p:nvGrpSpPr>
        <p:cNvPr id="1" name=""/>
        <p:cNvGrpSpPr/>
        <p:nvPr/>
      </p:nvGrpSpPr>
      <p:grpSpPr>
        <a:xfrm>
          <a:off x="0" y="0"/>
          <a:ext cx="0" cy="0"/>
          <a:chOff x="0" y="0"/>
          <a:chExt cx="0" cy="0"/>
        </a:xfrm>
      </p:grpSpPr>
      <p:sp>
        <p:nvSpPr>
          <p:cNvPr id="100" name="Title Text"/>
          <p:cNvSpPr txBox="1">
            <a:spLocks noGrp="1"/>
          </p:cNvSpPr>
          <p:nvPr>
            <p:ph type="title"/>
          </p:nvPr>
        </p:nvSpPr>
        <p:spPr>
          <a:xfrm>
            <a:off x="609600" y="274638"/>
            <a:ext cx="10972800" cy="1143001"/>
          </a:xfrm>
          <a:prstGeom prst="rect">
            <a:avLst/>
          </a:prstGeom>
        </p:spPr>
        <p:txBody>
          <a:bodyPr/>
          <a:lstStyle>
            <a:lvl1pPr algn="ctr">
              <a:defRPr sz="4400">
                <a:solidFill>
                  <a:srgbClr val="42286D"/>
                </a:solidFill>
              </a:defRPr>
            </a:lvl1pPr>
          </a:lstStyle>
          <a:p>
            <a:r>
              <a:t>Title Text</a:t>
            </a:r>
          </a:p>
        </p:txBody>
      </p:sp>
      <p:sp>
        <p:nvSpPr>
          <p:cNvPr id="101" name="Body Level One…"/>
          <p:cNvSpPr txBox="1">
            <a:spLocks noGrp="1"/>
          </p:cNvSpPr>
          <p:nvPr>
            <p:ph type="body" idx="1"/>
          </p:nvPr>
        </p:nvSpPr>
        <p:spPr>
          <a:xfrm>
            <a:off x="609600" y="1600200"/>
            <a:ext cx="10972800" cy="45259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solidFill>
          <a:srgbClr val="FFFFFF"/>
        </a:solidFill>
        <a:effectLst/>
      </p:bgPr>
    </p:bg>
    <p:spTree>
      <p:nvGrpSpPr>
        <p:cNvPr id="1" name=""/>
        <p:cNvGrpSpPr/>
        <p:nvPr/>
      </p:nvGrpSpPr>
      <p:grpSpPr>
        <a:xfrm>
          <a:off x="0" y="0"/>
          <a:ext cx="0" cy="0"/>
          <a:chOff x="0" y="0"/>
          <a:chExt cx="0" cy="0"/>
        </a:xfrm>
      </p:grpSpPr>
      <p:sp>
        <p:nvSpPr>
          <p:cNvPr id="109" name="Title Text"/>
          <p:cNvSpPr txBox="1">
            <a:spLocks noGrp="1"/>
          </p:cNvSpPr>
          <p:nvPr>
            <p:ph type="title"/>
          </p:nvPr>
        </p:nvSpPr>
        <p:spPr>
          <a:xfrm>
            <a:off x="8839200" y="274639"/>
            <a:ext cx="2743200" cy="5851526"/>
          </a:xfrm>
          <a:prstGeom prst="rect">
            <a:avLst/>
          </a:prstGeom>
        </p:spPr>
        <p:txBody>
          <a:bodyPr/>
          <a:lstStyle>
            <a:lvl1pPr algn="ctr">
              <a:defRPr sz="4400">
                <a:solidFill>
                  <a:srgbClr val="42286D"/>
                </a:solidFill>
              </a:defRPr>
            </a:lvl1pPr>
          </a:lstStyle>
          <a:p>
            <a:r>
              <a:t>Title Text</a:t>
            </a:r>
          </a:p>
        </p:txBody>
      </p:sp>
      <p:sp>
        <p:nvSpPr>
          <p:cNvPr id="110" name="Body Level One…"/>
          <p:cNvSpPr txBox="1">
            <a:spLocks noGrp="1"/>
          </p:cNvSpPr>
          <p:nvPr>
            <p:ph type="body" idx="1"/>
          </p:nvPr>
        </p:nvSpPr>
        <p:spPr>
          <a:xfrm>
            <a:off x="609600" y="274639"/>
            <a:ext cx="80264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23" name="Title Text"/>
          <p:cNvSpPr txBox="1">
            <a:spLocks noGrp="1"/>
          </p:cNvSpPr>
          <p:nvPr>
            <p:ph type="title"/>
          </p:nvPr>
        </p:nvSpPr>
        <p:spPr>
          <a:xfrm>
            <a:off x="609600" y="508764"/>
            <a:ext cx="10972800" cy="818439"/>
          </a:xfrm>
          <a:prstGeom prst="rect">
            <a:avLst/>
          </a:prstGeom>
        </p:spPr>
        <p:txBody>
          <a:bodyPr/>
          <a:lstStyle>
            <a:lvl1pPr>
              <a:defRPr sz="3200">
                <a:solidFill>
                  <a:srgbClr val="42286D"/>
                </a:solidFill>
              </a:defRPr>
            </a:lvl1pPr>
          </a:lstStyle>
          <a:p>
            <a:r>
              <a:t>Title Text</a:t>
            </a:r>
          </a:p>
        </p:txBody>
      </p:sp>
      <p:sp>
        <p:nvSpPr>
          <p:cNvPr id="24" name="Body Level One…"/>
          <p:cNvSpPr txBox="1">
            <a:spLocks noGrp="1"/>
          </p:cNvSpPr>
          <p:nvPr>
            <p:ph type="body" idx="1"/>
          </p:nvPr>
        </p:nvSpPr>
        <p:spPr>
          <a:xfrm>
            <a:off x="609600" y="1367713"/>
            <a:ext cx="10972800" cy="4442779"/>
          </a:xfrm>
          <a:prstGeom prst="rect">
            <a:avLst/>
          </a:prstGeom>
        </p:spPr>
        <p:txBody>
          <a:bodyPr/>
          <a:lstStyle>
            <a:lvl1pPr>
              <a:spcBef>
                <a:spcPts val="1200"/>
              </a:spcBef>
              <a:buFontTx/>
              <a:buChar char="▪"/>
              <a:defRPr sz="2800"/>
            </a:lvl1pPr>
            <a:lvl2pPr marL="790575" indent="-333375">
              <a:spcBef>
                <a:spcPts val="1200"/>
              </a:spcBef>
              <a:buFontTx/>
              <a:buChar char="▪"/>
              <a:defRPr sz="2800"/>
            </a:lvl2pPr>
            <a:lvl3pPr marL="1234439" indent="-320039">
              <a:spcBef>
                <a:spcPts val="1200"/>
              </a:spcBef>
              <a:buFontTx/>
              <a:buChar char="▪"/>
              <a:defRPr sz="2800"/>
            </a:lvl3pPr>
            <a:lvl4pPr marL="1727200" indent="-355600">
              <a:spcBef>
                <a:spcPts val="1200"/>
              </a:spcBef>
              <a:buFontTx/>
              <a:buChar char="▪"/>
              <a:defRPr sz="2800"/>
            </a:lvl4pPr>
            <a:lvl5pPr marL="2184400" indent="-355600">
              <a:spcBef>
                <a:spcPts val="1200"/>
              </a:spcBef>
              <a:buFontTx/>
              <a:buChar char="▪"/>
              <a:defRPr sz="2800"/>
            </a:lvl5pPr>
          </a:lstStyle>
          <a:p>
            <a:r>
              <a:t>Body Level One</a:t>
            </a:r>
          </a:p>
          <a:p>
            <a:pPr lvl="1"/>
            <a:r>
              <a:t>Body Level Two</a:t>
            </a:r>
          </a:p>
          <a:p>
            <a:pPr lvl="2"/>
            <a:r>
              <a:t>Body Level Three</a:t>
            </a:r>
          </a:p>
          <a:p>
            <a:pPr lvl="3"/>
            <a:r>
              <a:t>Body Level Four</a:t>
            </a:r>
          </a:p>
          <a:p>
            <a:pPr lvl="4"/>
            <a:r>
              <a:t>Body Level Five</a:t>
            </a:r>
          </a:p>
        </p:txBody>
      </p:sp>
      <p:pic>
        <p:nvPicPr>
          <p:cNvPr id="25" name="Picture 6" descr="Picture 6"/>
          <p:cNvPicPr>
            <a:picLocks noChangeAspect="1"/>
          </p:cNvPicPr>
          <p:nvPr/>
        </p:nvPicPr>
        <p:blipFill>
          <a:blip r:embed="rId2"/>
          <a:stretch>
            <a:fillRect/>
          </a:stretch>
        </p:blipFill>
        <p:spPr>
          <a:xfrm>
            <a:off x="48305" y="6051906"/>
            <a:ext cx="6497700" cy="707132"/>
          </a:xfrm>
          <a:prstGeom prst="rect">
            <a:avLst/>
          </a:prstGeom>
          <a:ln w="12700">
            <a:miter lim="400000"/>
          </a:ln>
        </p:spPr>
      </p:pic>
      <p:sp>
        <p:nvSpPr>
          <p:cNvPr id="26" name="Straight Connector 8"/>
          <p:cNvSpPr/>
          <p:nvPr/>
        </p:nvSpPr>
        <p:spPr>
          <a:xfrm>
            <a:off x="-1" y="5891514"/>
            <a:ext cx="12327040" cy="1"/>
          </a:xfrm>
          <a:prstGeom prst="line">
            <a:avLst/>
          </a:prstGeom>
          <a:ln w="12700">
            <a:solidFill>
              <a:srgbClr val="D9D9D9"/>
            </a:solidFill>
          </a:ln>
        </p:spPr>
        <p:txBody>
          <a:bodyPr lIns="45719" rIns="45719"/>
          <a:lstStyle/>
          <a:p>
            <a:endParaRPr/>
          </a:p>
        </p:txBody>
      </p:sp>
      <p:sp>
        <p:nvSpPr>
          <p:cNvPr id="27" name="Rectangle 5"/>
          <p:cNvSpPr/>
          <p:nvPr/>
        </p:nvSpPr>
        <p:spPr>
          <a:xfrm>
            <a:off x="0" y="1"/>
            <a:ext cx="12192000" cy="469557"/>
          </a:xfrm>
          <a:prstGeom prst="rect">
            <a:avLst/>
          </a:prstGeom>
          <a:solidFill>
            <a:srgbClr val="42286D"/>
          </a:solidFill>
          <a:ln>
            <a:solidFill>
              <a:srgbClr val="42286D"/>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28" name="Rectangle 3"/>
          <p:cNvSpPr txBox="1"/>
          <p:nvPr/>
        </p:nvSpPr>
        <p:spPr>
          <a:xfrm>
            <a:off x="48867" y="23971"/>
            <a:ext cx="6018570"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none" lIns="45719" rIns="45719">
            <a:spAutoFit/>
          </a:bodyPr>
          <a:lstStyle>
            <a:lvl1pPr>
              <a:defRPr sz="2400" b="1">
                <a:solidFill>
                  <a:srgbClr val="FFFFFF"/>
                </a:solidFill>
              </a:defRPr>
            </a:lvl1pPr>
          </a:lstStyle>
          <a:p>
            <a:r>
              <a:t>The internal medicine stage 1 curriculum</a:t>
            </a:r>
          </a:p>
        </p:txBody>
      </p:sp>
      <p:pic>
        <p:nvPicPr>
          <p:cNvPr id="29" name="Picture 4" descr="Picture 4"/>
          <p:cNvPicPr>
            <a:picLocks noChangeAspect="1"/>
          </p:cNvPicPr>
          <p:nvPr/>
        </p:nvPicPr>
        <p:blipFill>
          <a:blip r:embed="rId3"/>
          <a:stretch>
            <a:fillRect/>
          </a:stretch>
        </p:blipFill>
        <p:spPr>
          <a:xfrm>
            <a:off x="6704193" y="5408579"/>
            <a:ext cx="5487809" cy="1449422"/>
          </a:xfrm>
          <a:prstGeom prst="rect">
            <a:avLst/>
          </a:prstGeom>
          <a:ln w="12700">
            <a:miter lim="400000"/>
          </a:ln>
        </p:spPr>
      </p:pic>
      <p:sp>
        <p:nvSpPr>
          <p:cNvPr id="30"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FFFFFF"/>
        </a:solidFill>
        <a:effectLst/>
      </p:bgPr>
    </p:bg>
    <p:spTree>
      <p:nvGrpSpPr>
        <p:cNvPr id="1" name=""/>
        <p:cNvGrpSpPr/>
        <p:nvPr/>
      </p:nvGrpSpPr>
      <p:grpSpPr>
        <a:xfrm>
          <a:off x="0" y="0"/>
          <a:ext cx="0" cy="0"/>
          <a:chOff x="0" y="0"/>
          <a:chExt cx="0" cy="0"/>
        </a:xfrm>
      </p:grpSpPr>
      <p:sp>
        <p:nvSpPr>
          <p:cNvPr id="37" name="Title Text"/>
          <p:cNvSpPr txBox="1">
            <a:spLocks noGrp="1"/>
          </p:cNvSpPr>
          <p:nvPr>
            <p:ph type="title"/>
          </p:nvPr>
        </p:nvSpPr>
        <p:spPr>
          <a:xfrm>
            <a:off x="963084" y="4406901"/>
            <a:ext cx="10363201" cy="1362076"/>
          </a:xfrm>
          <a:prstGeom prst="rect">
            <a:avLst/>
          </a:prstGeom>
        </p:spPr>
        <p:txBody>
          <a:bodyPr anchor="t"/>
          <a:lstStyle>
            <a:lvl1pPr>
              <a:defRPr b="1" cap="all">
                <a:solidFill>
                  <a:srgbClr val="42286D"/>
                </a:solidFill>
              </a:defRPr>
            </a:lvl1pPr>
          </a:lstStyle>
          <a:p>
            <a:r>
              <a:t>Title Text</a:t>
            </a:r>
          </a:p>
        </p:txBody>
      </p:sp>
      <p:sp>
        <p:nvSpPr>
          <p:cNvPr id="38" name="Body Level One…"/>
          <p:cNvSpPr txBox="1">
            <a:spLocks noGrp="1"/>
          </p:cNvSpPr>
          <p:nvPr>
            <p:ph type="body" sz="quarter" idx="1"/>
          </p:nvPr>
        </p:nvSpPr>
        <p:spPr>
          <a:xfrm>
            <a:off x="963084" y="2906713"/>
            <a:ext cx="10363201" cy="1500188"/>
          </a:xfrm>
          <a:prstGeom prst="rect">
            <a:avLst/>
          </a:prstGeom>
        </p:spPr>
        <p:txBody>
          <a:bodyPr anchor="b"/>
          <a:lstStyle>
            <a:lvl1pPr marL="0" indent="0">
              <a:spcBef>
                <a:spcPts val="400"/>
              </a:spcBef>
              <a:buSzTx/>
              <a:buFontTx/>
              <a:buNone/>
              <a:defRPr sz="2000">
                <a:solidFill>
                  <a:srgbClr val="918BA1"/>
                </a:solidFill>
              </a:defRPr>
            </a:lvl1pPr>
            <a:lvl2pPr marL="0" indent="457200">
              <a:spcBef>
                <a:spcPts val="400"/>
              </a:spcBef>
              <a:buSzTx/>
              <a:buFontTx/>
              <a:buNone/>
              <a:defRPr sz="2000">
                <a:solidFill>
                  <a:srgbClr val="918BA1"/>
                </a:solidFill>
              </a:defRPr>
            </a:lvl2pPr>
            <a:lvl3pPr marL="0" indent="914400">
              <a:spcBef>
                <a:spcPts val="400"/>
              </a:spcBef>
              <a:buSzTx/>
              <a:buFontTx/>
              <a:buNone/>
              <a:defRPr sz="2000">
                <a:solidFill>
                  <a:srgbClr val="918BA1"/>
                </a:solidFill>
              </a:defRPr>
            </a:lvl3pPr>
            <a:lvl4pPr marL="0" indent="1371600">
              <a:spcBef>
                <a:spcPts val="400"/>
              </a:spcBef>
              <a:buSzTx/>
              <a:buFontTx/>
              <a:buNone/>
              <a:defRPr sz="2000">
                <a:solidFill>
                  <a:srgbClr val="918BA1"/>
                </a:solidFill>
              </a:defRPr>
            </a:lvl4pPr>
            <a:lvl5pPr marL="0" indent="1828800">
              <a:spcBef>
                <a:spcPts val="400"/>
              </a:spcBef>
              <a:buSzTx/>
              <a:buFontTx/>
              <a:buNone/>
              <a:defRPr sz="2000">
                <a:solidFill>
                  <a:srgbClr val="918BA1"/>
                </a:solidFill>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FFFFFF"/>
        </a:solidFill>
        <a:effectLst/>
      </p:bgPr>
    </p:bg>
    <p:spTree>
      <p:nvGrpSpPr>
        <p:cNvPr id="1" name=""/>
        <p:cNvGrpSpPr/>
        <p:nvPr/>
      </p:nvGrpSpPr>
      <p:grpSpPr>
        <a:xfrm>
          <a:off x="0" y="0"/>
          <a:ext cx="0" cy="0"/>
          <a:chOff x="0" y="0"/>
          <a:chExt cx="0" cy="0"/>
        </a:xfrm>
      </p:grpSpPr>
      <p:sp>
        <p:nvSpPr>
          <p:cNvPr id="46" name="Title Text"/>
          <p:cNvSpPr txBox="1">
            <a:spLocks noGrp="1"/>
          </p:cNvSpPr>
          <p:nvPr>
            <p:ph type="title"/>
          </p:nvPr>
        </p:nvSpPr>
        <p:spPr>
          <a:xfrm>
            <a:off x="609600" y="274638"/>
            <a:ext cx="10972800" cy="1143001"/>
          </a:xfrm>
          <a:prstGeom prst="rect">
            <a:avLst/>
          </a:prstGeom>
        </p:spPr>
        <p:txBody>
          <a:bodyPr/>
          <a:lstStyle>
            <a:lvl1pPr algn="ctr">
              <a:defRPr sz="4400">
                <a:solidFill>
                  <a:srgbClr val="42286D"/>
                </a:solidFill>
              </a:defRPr>
            </a:lvl1pPr>
          </a:lstStyle>
          <a:p>
            <a:r>
              <a:t>Title Text</a:t>
            </a:r>
          </a:p>
        </p:txBody>
      </p:sp>
      <p:sp>
        <p:nvSpPr>
          <p:cNvPr id="47" name="Body Level One…"/>
          <p:cNvSpPr txBox="1">
            <a:spLocks noGrp="1"/>
          </p:cNvSpPr>
          <p:nvPr>
            <p:ph type="body" sz="half" idx="1"/>
          </p:nvPr>
        </p:nvSpPr>
        <p:spPr>
          <a:xfrm>
            <a:off x="609600" y="1600200"/>
            <a:ext cx="5384800" cy="4525964"/>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FFFFFF"/>
        </a:solidFill>
        <a:effectLst/>
      </p:bgPr>
    </p:bg>
    <p:spTree>
      <p:nvGrpSpPr>
        <p:cNvPr id="1" name=""/>
        <p:cNvGrpSpPr/>
        <p:nvPr/>
      </p:nvGrpSpPr>
      <p:grpSpPr>
        <a:xfrm>
          <a:off x="0" y="0"/>
          <a:ext cx="0" cy="0"/>
          <a:chOff x="0" y="0"/>
          <a:chExt cx="0" cy="0"/>
        </a:xfrm>
      </p:grpSpPr>
      <p:sp>
        <p:nvSpPr>
          <p:cNvPr id="55" name="Title Text"/>
          <p:cNvSpPr txBox="1">
            <a:spLocks noGrp="1"/>
          </p:cNvSpPr>
          <p:nvPr>
            <p:ph type="title"/>
          </p:nvPr>
        </p:nvSpPr>
        <p:spPr>
          <a:xfrm>
            <a:off x="609600" y="274638"/>
            <a:ext cx="10972800" cy="1143001"/>
          </a:xfrm>
          <a:prstGeom prst="rect">
            <a:avLst/>
          </a:prstGeom>
        </p:spPr>
        <p:txBody>
          <a:bodyPr/>
          <a:lstStyle>
            <a:lvl1pPr algn="ctr">
              <a:defRPr sz="4400">
                <a:solidFill>
                  <a:srgbClr val="42286D"/>
                </a:solidFill>
              </a:defRPr>
            </a:lvl1pPr>
          </a:lstStyle>
          <a:p>
            <a:r>
              <a:t>Title Text</a:t>
            </a:r>
          </a:p>
        </p:txBody>
      </p:sp>
      <p:sp>
        <p:nvSpPr>
          <p:cNvPr id="56" name="Body Level One…"/>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7" name="Text Placeholder 4"/>
          <p:cNvSpPr>
            <a:spLocks noGrp="1"/>
          </p:cNvSpPr>
          <p:nvPr>
            <p:ph type="body" sz="quarter" idx="13"/>
          </p:nvPr>
        </p:nvSpPr>
        <p:spPr>
          <a:xfrm>
            <a:off x="6193368" y="1535112"/>
            <a:ext cx="5389034" cy="639763"/>
          </a:xfrm>
          <a:prstGeom prst="rect">
            <a:avLst/>
          </a:prstGeom>
        </p:spPr>
        <p:txBody>
          <a:bodyPr anchor="b"/>
          <a:lstStyle/>
          <a:p>
            <a:pPr marL="0" indent="0">
              <a:spcBef>
                <a:spcPts val="500"/>
              </a:spcBef>
              <a:buSzTx/>
              <a:buFontTx/>
              <a:buNone/>
              <a:defRPr sz="2400" b="1"/>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65" name="Title Text"/>
          <p:cNvSpPr txBox="1">
            <a:spLocks noGrp="1"/>
          </p:cNvSpPr>
          <p:nvPr>
            <p:ph type="title"/>
          </p:nvPr>
        </p:nvSpPr>
        <p:spPr>
          <a:xfrm>
            <a:off x="609600" y="274638"/>
            <a:ext cx="10972800" cy="1143001"/>
          </a:xfrm>
          <a:prstGeom prst="rect">
            <a:avLst/>
          </a:prstGeom>
        </p:spPr>
        <p:txBody>
          <a:bodyPr/>
          <a:lstStyle>
            <a:lvl1pPr algn="ctr">
              <a:defRPr sz="4400">
                <a:solidFill>
                  <a:srgbClr val="42286D"/>
                </a:solidFill>
              </a:defRPr>
            </a:lvl1p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FFFFFF"/>
        </a:solidFill>
        <a:effectLst/>
      </p:bgPr>
    </p:bg>
    <p:spTree>
      <p:nvGrpSpPr>
        <p:cNvPr id="1" name=""/>
        <p:cNvGrpSpPr/>
        <p:nvPr/>
      </p:nvGrpSpPr>
      <p:grpSpPr>
        <a:xfrm>
          <a:off x="0" y="0"/>
          <a:ext cx="0" cy="0"/>
          <a:chOff x="0" y="0"/>
          <a:chExt cx="0" cy="0"/>
        </a:xfrm>
      </p:grpSpPr>
      <p:sp>
        <p:nvSpPr>
          <p:cNvPr id="80" name="Title Text"/>
          <p:cNvSpPr txBox="1">
            <a:spLocks noGrp="1"/>
          </p:cNvSpPr>
          <p:nvPr>
            <p:ph type="title"/>
          </p:nvPr>
        </p:nvSpPr>
        <p:spPr>
          <a:xfrm>
            <a:off x="609601" y="273050"/>
            <a:ext cx="4011084" cy="1162050"/>
          </a:xfrm>
          <a:prstGeom prst="rect">
            <a:avLst/>
          </a:prstGeom>
        </p:spPr>
        <p:txBody>
          <a:bodyPr anchor="b"/>
          <a:lstStyle>
            <a:lvl1pPr>
              <a:defRPr sz="2000" b="1">
                <a:solidFill>
                  <a:srgbClr val="42286D"/>
                </a:solidFill>
              </a:defRPr>
            </a:lvl1pPr>
          </a:lstStyle>
          <a:p>
            <a:r>
              <a:t>Title Text</a:t>
            </a:r>
          </a:p>
        </p:txBody>
      </p:sp>
      <p:sp>
        <p:nvSpPr>
          <p:cNvPr id="81" name="Body Level One…"/>
          <p:cNvSpPr txBox="1">
            <a:spLocks noGrp="1"/>
          </p:cNvSpPr>
          <p:nvPr>
            <p:ph type="body" idx="1"/>
          </p:nvPr>
        </p:nvSpPr>
        <p:spPr>
          <a:xfrm>
            <a:off x="4766733" y="273050"/>
            <a:ext cx="6815667" cy="585311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2" name="Text Placeholder 3"/>
          <p:cNvSpPr>
            <a:spLocks noGrp="1"/>
          </p:cNvSpPr>
          <p:nvPr>
            <p:ph type="body" sz="half" idx="13"/>
          </p:nvPr>
        </p:nvSpPr>
        <p:spPr>
          <a:xfrm>
            <a:off x="609600" y="1435101"/>
            <a:ext cx="4011085" cy="4691063"/>
          </a:xfrm>
          <a:prstGeom prst="rect">
            <a:avLst/>
          </a:prstGeom>
        </p:spPr>
        <p:txBody>
          <a:bodyPr/>
          <a:lstStyle/>
          <a:p>
            <a:pPr marL="0" indent="0">
              <a:spcBef>
                <a:spcPts val="300"/>
              </a:spcBef>
              <a:buSzTx/>
              <a:buFontTx/>
              <a:buNone/>
              <a:defRPr sz="1400"/>
            </a:pPr>
            <a:endParaRP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FFFFFF"/>
        </a:solidFill>
        <a:effectLst/>
      </p:bgPr>
    </p:bg>
    <p:spTree>
      <p:nvGrpSpPr>
        <p:cNvPr id="1" name=""/>
        <p:cNvGrpSpPr/>
        <p:nvPr/>
      </p:nvGrpSpPr>
      <p:grpSpPr>
        <a:xfrm>
          <a:off x="0" y="0"/>
          <a:ext cx="0" cy="0"/>
          <a:chOff x="0" y="0"/>
          <a:chExt cx="0" cy="0"/>
        </a:xfrm>
      </p:grpSpPr>
      <p:sp>
        <p:nvSpPr>
          <p:cNvPr id="90" name="Title Text"/>
          <p:cNvSpPr txBox="1">
            <a:spLocks noGrp="1"/>
          </p:cNvSpPr>
          <p:nvPr>
            <p:ph type="title"/>
          </p:nvPr>
        </p:nvSpPr>
        <p:spPr>
          <a:xfrm>
            <a:off x="2389716" y="4800600"/>
            <a:ext cx="7315201" cy="566738"/>
          </a:xfrm>
          <a:prstGeom prst="rect">
            <a:avLst/>
          </a:prstGeom>
        </p:spPr>
        <p:txBody>
          <a:bodyPr anchor="b"/>
          <a:lstStyle>
            <a:lvl1pPr>
              <a:defRPr sz="2000" b="1">
                <a:solidFill>
                  <a:srgbClr val="42286D"/>
                </a:solidFill>
              </a:defRPr>
            </a:lvl1pPr>
          </a:lstStyle>
          <a:p>
            <a:r>
              <a:t>Title Text</a:t>
            </a:r>
          </a:p>
        </p:txBody>
      </p:sp>
      <p:sp>
        <p:nvSpPr>
          <p:cNvPr id="91" name="Picture Placeholder 2"/>
          <p:cNvSpPr>
            <a:spLocks noGrp="1"/>
          </p:cNvSpPr>
          <p:nvPr>
            <p:ph type="pic" sz="half" idx="13"/>
          </p:nvPr>
        </p:nvSpPr>
        <p:spPr>
          <a:xfrm>
            <a:off x="2389716" y="612775"/>
            <a:ext cx="7315201" cy="4114800"/>
          </a:xfrm>
          <a:prstGeom prst="rect">
            <a:avLst/>
          </a:prstGeom>
        </p:spPr>
        <p:txBody>
          <a:bodyPr lIns="91439" rIns="91439">
            <a:noAutofit/>
          </a:bodyPr>
          <a:lstStyle/>
          <a:p>
            <a:endParaRPr/>
          </a:p>
        </p:txBody>
      </p:sp>
      <p:sp>
        <p:nvSpPr>
          <p:cNvPr id="92" name="Body Level One…"/>
          <p:cNvSpPr txBox="1">
            <a:spLocks noGrp="1"/>
          </p:cNvSpPr>
          <p:nvPr>
            <p:ph type="body" sz="quarter" idx="1"/>
          </p:nvPr>
        </p:nvSpPr>
        <p:spPr>
          <a:xfrm>
            <a:off x="2389716" y="5367337"/>
            <a:ext cx="73152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1782499"/>
            <a:ext cx="10363200" cy="998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ctr">
            <a:normAutofit/>
          </a:bodyPr>
          <a:lstStyle/>
          <a:p>
            <a:r>
              <a:t>Title Text</a:t>
            </a:r>
          </a:p>
        </p:txBody>
      </p:sp>
      <p:pic>
        <p:nvPicPr>
          <p:cNvPr id="3" name="Picture 7" descr="Picture 7"/>
          <p:cNvPicPr>
            <a:picLocks noChangeAspect="1"/>
          </p:cNvPicPr>
          <p:nvPr/>
        </p:nvPicPr>
        <p:blipFill>
          <a:blip r:embed="rId14"/>
          <a:stretch>
            <a:fillRect/>
          </a:stretch>
        </p:blipFill>
        <p:spPr>
          <a:xfrm>
            <a:off x="48305" y="6051906"/>
            <a:ext cx="6497700" cy="707132"/>
          </a:xfrm>
          <a:prstGeom prst="rect">
            <a:avLst/>
          </a:prstGeom>
          <a:ln w="12700">
            <a:miter lim="400000"/>
          </a:ln>
        </p:spPr>
      </p:pic>
      <p:sp>
        <p:nvSpPr>
          <p:cNvPr id="4" name="Straight Connector 8"/>
          <p:cNvSpPr/>
          <p:nvPr/>
        </p:nvSpPr>
        <p:spPr>
          <a:xfrm>
            <a:off x="-1" y="5891514"/>
            <a:ext cx="12327040" cy="1"/>
          </a:xfrm>
          <a:prstGeom prst="line">
            <a:avLst/>
          </a:prstGeom>
          <a:ln w="12700">
            <a:solidFill>
              <a:srgbClr val="D9D9D9"/>
            </a:solidFill>
          </a:ln>
        </p:spPr>
        <p:txBody>
          <a:bodyPr lIns="45719" rIns="45719"/>
          <a:lstStyle/>
          <a:p>
            <a:endParaRPr/>
          </a:p>
        </p:txBody>
      </p:sp>
      <p:sp>
        <p:nvSpPr>
          <p:cNvPr id="5" name="Rectangle 9"/>
          <p:cNvSpPr/>
          <p:nvPr/>
        </p:nvSpPr>
        <p:spPr>
          <a:xfrm>
            <a:off x="6456003" y="5949027"/>
            <a:ext cx="5645996" cy="160393"/>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6" name="Title 1"/>
          <p:cNvSpPr txBox="1"/>
          <p:nvPr/>
        </p:nvSpPr>
        <p:spPr>
          <a:xfrm>
            <a:off x="6475748" y="-1"/>
            <a:ext cx="5701260" cy="8858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ctr">
            <a:normAutofit/>
          </a:bodyPr>
          <a:lstStyle>
            <a:lvl1pPr>
              <a:defRPr sz="2400" b="1">
                <a:solidFill>
                  <a:srgbClr val="FFFFFF"/>
                </a:solidFill>
              </a:defRPr>
            </a:lvl1pPr>
          </a:lstStyle>
          <a:p>
            <a:r>
              <a:t>IM stage 1 curriculum – teaching toolkit</a:t>
            </a:r>
          </a:p>
        </p:txBody>
      </p:sp>
      <p:sp>
        <p:nvSpPr>
          <p:cNvPr id="7"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11318418" y="6404294"/>
            <a:ext cx="263983" cy="269241"/>
          </a:xfrm>
          <a:prstGeom prst="rect">
            <a:avLst/>
          </a:prstGeom>
          <a:ln w="12700">
            <a:miter lim="400000"/>
          </a:ln>
        </p:spPr>
        <p:txBody>
          <a:bodyPr wrap="none" lIns="45719" rIns="45719" anchor="ctr">
            <a:spAutoFit/>
          </a:bodyPr>
          <a:lstStyle>
            <a:lvl1pPr algn="r">
              <a:defRPr sz="1200">
                <a:solidFill>
                  <a:srgbClr val="918BA1"/>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FFFFFF"/>
          </a:solidFill>
          <a:uFillTx/>
          <a:latin typeface="+mn-lt"/>
          <a:ea typeface="+mn-ea"/>
          <a:cs typeface="+mn-cs"/>
          <a:sym typeface="Calibri"/>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FFFFFF"/>
          </a:solidFill>
          <a:uFillTx/>
          <a:latin typeface="+mn-lt"/>
          <a:ea typeface="+mn-ea"/>
          <a:cs typeface="+mn-cs"/>
          <a:sym typeface="Calibri"/>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FFFFFF"/>
          </a:solidFill>
          <a:uFillTx/>
          <a:latin typeface="+mn-lt"/>
          <a:ea typeface="+mn-ea"/>
          <a:cs typeface="+mn-cs"/>
          <a:sym typeface="Calibri"/>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FFFFFF"/>
          </a:solidFill>
          <a:uFillTx/>
          <a:latin typeface="+mn-lt"/>
          <a:ea typeface="+mn-ea"/>
          <a:cs typeface="+mn-cs"/>
          <a:sym typeface="Calibri"/>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FFFFFF"/>
          </a:solidFill>
          <a:uFillTx/>
          <a:latin typeface="+mn-lt"/>
          <a:ea typeface="+mn-ea"/>
          <a:cs typeface="+mn-cs"/>
          <a:sym typeface="Calibri"/>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FFFFFF"/>
          </a:solidFill>
          <a:uFillTx/>
          <a:latin typeface="+mn-lt"/>
          <a:ea typeface="+mn-ea"/>
          <a:cs typeface="+mn-cs"/>
          <a:sym typeface="Calibri"/>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FFFFFF"/>
          </a:solidFill>
          <a:uFillTx/>
          <a:latin typeface="+mn-lt"/>
          <a:ea typeface="+mn-ea"/>
          <a:cs typeface="+mn-cs"/>
          <a:sym typeface="Calibri"/>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FFFFFF"/>
          </a:solidFill>
          <a:uFillTx/>
          <a:latin typeface="+mn-lt"/>
          <a:ea typeface="+mn-ea"/>
          <a:cs typeface="+mn-cs"/>
          <a:sym typeface="Calibri"/>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FFFFFF"/>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42286D"/>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42286D"/>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42286D"/>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42286D"/>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42286D"/>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42286D"/>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42286D"/>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42286D"/>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42286D"/>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gmc-uk.org/-/media/documents/generic-professional-capabilities-framework--0817_pdf-70417127.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txBox="1">
            <a:spLocks noGrp="1"/>
          </p:cNvSpPr>
          <p:nvPr>
            <p:ph type="title"/>
          </p:nvPr>
        </p:nvSpPr>
        <p:spPr>
          <a:xfrm>
            <a:off x="711198" y="1427122"/>
            <a:ext cx="10363201" cy="998838"/>
          </a:xfrm>
          <a:prstGeom prst="rect">
            <a:avLst/>
          </a:prstGeom>
        </p:spPr>
        <p:txBody>
          <a:bodyPr>
            <a:normAutofit fontScale="90000"/>
          </a:bodyPr>
          <a:lstStyle/>
          <a:p>
            <a:r>
              <a:rPr dirty="0"/>
              <a:t>The internal medicine stage 1</a:t>
            </a:r>
            <a:r>
              <a:rPr lang="en-GB" dirty="0"/>
              <a:t> </a:t>
            </a:r>
            <a:br>
              <a:rPr lang="en-GB" dirty="0"/>
            </a:br>
            <a:r>
              <a:rPr lang="en-GB" dirty="0"/>
              <a:t>ES Introduction</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Training</a:t>
            </a:r>
          </a:p>
        </p:txBody>
      </p:sp>
      <p:sp>
        <p:nvSpPr>
          <p:cNvPr id="3" name="Content Placeholder 2"/>
          <p:cNvSpPr>
            <a:spLocks noGrp="1"/>
          </p:cNvSpPr>
          <p:nvPr>
            <p:ph idx="1"/>
          </p:nvPr>
        </p:nvSpPr>
        <p:spPr/>
        <p:txBody>
          <a:bodyPr/>
          <a:lstStyle/>
          <a:p>
            <a:r>
              <a:rPr lang="en-US" dirty="0"/>
              <a:t>Adapting training to meet the changing needs of patients</a:t>
            </a:r>
          </a:p>
          <a:p>
            <a:pPr lvl="1"/>
            <a:r>
              <a:rPr lang="en-US" dirty="0"/>
              <a:t>Ageing population</a:t>
            </a:r>
          </a:p>
          <a:p>
            <a:r>
              <a:rPr lang="en-US" dirty="0"/>
              <a:t>Increased generalization</a:t>
            </a:r>
          </a:p>
          <a:p>
            <a:r>
              <a:rPr lang="en-US" dirty="0"/>
              <a:t>More flexibility</a:t>
            </a:r>
          </a:p>
          <a:p>
            <a:r>
              <a:rPr lang="en-US" dirty="0"/>
              <a:t>Subspecialty training post CCT</a:t>
            </a:r>
          </a:p>
          <a:p>
            <a:pPr lvl="1"/>
            <a:r>
              <a:rPr lang="en-US" dirty="0"/>
              <a:t>Credentialing</a:t>
            </a:r>
          </a:p>
          <a:p>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Medicine</a:t>
            </a:r>
          </a:p>
        </p:txBody>
      </p:sp>
      <p:sp>
        <p:nvSpPr>
          <p:cNvPr id="3" name="Content Placeholder 2"/>
          <p:cNvSpPr>
            <a:spLocks noGrp="1"/>
          </p:cNvSpPr>
          <p:nvPr>
            <p:ph idx="1"/>
          </p:nvPr>
        </p:nvSpPr>
        <p:spPr/>
        <p:txBody>
          <a:bodyPr>
            <a:normAutofit/>
          </a:bodyPr>
          <a:lstStyle/>
          <a:p>
            <a:r>
              <a:rPr lang="en-US" dirty="0"/>
              <a:t>To delivery SoTR principles</a:t>
            </a:r>
          </a:p>
          <a:p>
            <a:r>
              <a:rPr lang="en-US" dirty="0"/>
              <a:t>GMC approved</a:t>
            </a:r>
          </a:p>
          <a:p>
            <a:r>
              <a:rPr lang="en-US" dirty="0"/>
              <a:t>Broad based</a:t>
            </a:r>
          </a:p>
          <a:p>
            <a:r>
              <a:rPr lang="en-US" dirty="0"/>
              <a:t>Large focus on acute medicine</a:t>
            </a:r>
          </a:p>
          <a:p>
            <a:r>
              <a:rPr lang="en-US" dirty="0"/>
              <a:t>Flexibility</a:t>
            </a:r>
          </a:p>
          <a:p>
            <a:r>
              <a:rPr lang="en-US" dirty="0"/>
              <a:t>Reduce tick box</a:t>
            </a:r>
          </a:p>
          <a:p>
            <a:pPr lvl="1"/>
            <a:r>
              <a:rPr lang="en-US" dirty="0"/>
              <a:t>Capabilities in practice</a:t>
            </a:r>
          </a:p>
          <a:p>
            <a:pPr>
              <a:buNone/>
            </a:pPr>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approach </a:t>
            </a:r>
          </a:p>
        </p:txBody>
      </p:sp>
      <p:sp>
        <p:nvSpPr>
          <p:cNvPr id="3" name="Content Placeholder 2"/>
          <p:cNvSpPr>
            <a:spLocks noGrp="1"/>
          </p:cNvSpPr>
          <p:nvPr>
            <p:ph idx="1"/>
          </p:nvPr>
        </p:nvSpPr>
        <p:spPr/>
        <p:txBody>
          <a:bodyPr/>
          <a:lstStyle/>
          <a:p>
            <a:r>
              <a:rPr lang="en-US" dirty="0"/>
              <a:t>Apprenticeship</a:t>
            </a:r>
          </a:p>
          <a:p>
            <a:r>
              <a:rPr lang="en-US" dirty="0"/>
              <a:t>Closer links to ES</a:t>
            </a:r>
          </a:p>
          <a:p>
            <a:r>
              <a:rPr lang="en-US" dirty="0"/>
              <a:t>You may be Competent but are you Capable</a:t>
            </a:r>
          </a:p>
          <a:p>
            <a:r>
              <a:rPr lang="en-US" dirty="0"/>
              <a:t>Not about how many boxes to tick</a:t>
            </a:r>
          </a:p>
          <a:p>
            <a:r>
              <a:rPr lang="en-US" dirty="0"/>
              <a:t>Targeting SPR preparation</a:t>
            </a:r>
          </a:p>
          <a:p>
            <a:r>
              <a:rPr lang="en-US" dirty="0"/>
              <a:t>Bringing back good practice from pre MMC</a:t>
            </a:r>
          </a:p>
          <a:p>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p:cNvSpPr txBox="1">
            <a:spLocks noGrp="1"/>
          </p:cNvSpPr>
          <p:nvPr>
            <p:ph type="title"/>
          </p:nvPr>
        </p:nvSpPr>
        <p:spPr>
          <a:prstGeom prst="rect">
            <a:avLst/>
          </a:prstGeom>
        </p:spPr>
        <p:txBody>
          <a:bodyPr/>
          <a:lstStyle>
            <a:lvl1pPr>
              <a:defRPr b="1"/>
            </a:lvl1pPr>
          </a:lstStyle>
          <a:p>
            <a:r>
              <a:t>Training pathway</a:t>
            </a:r>
          </a:p>
        </p:txBody>
      </p:sp>
      <p:sp>
        <p:nvSpPr>
          <p:cNvPr id="140" name="Content Placeholder 2"/>
          <p:cNvSpPr txBox="1">
            <a:spLocks noGrp="1"/>
          </p:cNvSpPr>
          <p:nvPr>
            <p:ph type="body" sz="quarter" idx="1"/>
          </p:nvPr>
        </p:nvSpPr>
        <p:spPr>
          <a:xfrm>
            <a:off x="609600" y="1502103"/>
            <a:ext cx="10972800" cy="1511569"/>
          </a:xfrm>
          <a:prstGeom prst="rect">
            <a:avLst/>
          </a:prstGeom>
        </p:spPr>
        <p:txBody>
          <a:bodyPr/>
          <a:lstStyle>
            <a:lvl1pPr>
              <a:lnSpc>
                <a:spcPct val="110000"/>
              </a:lnSpc>
            </a:lvl1pPr>
          </a:lstStyle>
          <a:p>
            <a:r>
              <a:t>The specialties have been split into two groups which follow different training pathways</a:t>
            </a:r>
          </a:p>
        </p:txBody>
      </p:sp>
      <p:sp>
        <p:nvSpPr>
          <p:cNvPr id="141" name="Rectangle 3"/>
          <p:cNvSpPr/>
          <p:nvPr/>
        </p:nvSpPr>
        <p:spPr>
          <a:xfrm>
            <a:off x="2977325" y="2872620"/>
            <a:ext cx="2815290" cy="2529841"/>
          </a:xfrm>
          <a:prstGeom prst="rect">
            <a:avLst/>
          </a:prstGeom>
          <a:gradFill>
            <a:gsLst>
              <a:gs pos="0">
                <a:srgbClr val="F6F9FC"/>
              </a:gs>
              <a:gs pos="100000">
                <a:srgbClr val="BD89B8"/>
              </a:gs>
            </a:gsLst>
            <a:lin ang="54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lgn="ctr">
              <a:defRPr sz="2800" b="1"/>
            </a:pPr>
            <a:r>
              <a:t>Group 1</a:t>
            </a:r>
          </a:p>
          <a:p>
            <a:pPr algn="ctr">
              <a:defRPr sz="2800"/>
            </a:pPr>
            <a:endParaRPr/>
          </a:p>
          <a:p>
            <a:pPr algn="ctr">
              <a:defRPr sz="2800"/>
            </a:pPr>
            <a:r>
              <a:t>Dual training with Internal Medicine</a:t>
            </a:r>
          </a:p>
        </p:txBody>
      </p:sp>
      <p:sp>
        <p:nvSpPr>
          <p:cNvPr id="142" name="Rectangle 4"/>
          <p:cNvSpPr/>
          <p:nvPr/>
        </p:nvSpPr>
        <p:spPr>
          <a:xfrm>
            <a:off x="6342443" y="2872620"/>
            <a:ext cx="2815546" cy="2199640"/>
          </a:xfrm>
          <a:prstGeom prst="rect">
            <a:avLst/>
          </a:prstGeom>
          <a:gradFill>
            <a:gsLst>
              <a:gs pos="0">
                <a:srgbClr val="F6F9FC"/>
              </a:gs>
              <a:gs pos="100000">
                <a:srgbClr val="808080"/>
              </a:gs>
            </a:gsLst>
            <a:lin ang="54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lgn="ctr">
              <a:defRPr sz="2800" b="1"/>
            </a:pPr>
            <a:r>
              <a:t>Group 2</a:t>
            </a:r>
          </a:p>
          <a:p>
            <a:pPr algn="ctr">
              <a:defRPr sz="2800"/>
            </a:pPr>
            <a:endParaRPr/>
          </a:p>
          <a:p>
            <a:pPr algn="ctr">
              <a:defRPr sz="2800"/>
            </a:pPr>
            <a:r>
              <a:t>Single CCT</a:t>
            </a:r>
          </a:p>
          <a:p>
            <a:pPr algn="ctr">
              <a:defRPr sz="2800">
                <a:latin typeface="游ゴシック体 ミディアム"/>
                <a:ea typeface="游ゴシック体 ミディアム"/>
                <a:cs typeface="游ゴシック体 ミディアム"/>
                <a:sym typeface="游ゴシック体 ミディアム"/>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4"/>
          <p:cNvSpPr/>
          <p:nvPr/>
        </p:nvSpPr>
        <p:spPr>
          <a:xfrm>
            <a:off x="1" y="2310063"/>
            <a:ext cx="12192001" cy="4547938"/>
          </a:xfrm>
          <a:prstGeom prst="rect">
            <a:avLst/>
          </a:prstGeom>
          <a:solidFill>
            <a:srgbClr val="FFFFFF"/>
          </a:solidFill>
          <a:ln w="12700">
            <a:miter lim="400000"/>
          </a:ln>
          <a:effectLst>
            <a:outerShdw blurRad="38100" dist="23000" dir="5400000" rotWithShape="0">
              <a:srgbClr val="FFFFFF">
                <a:alpha val="35000"/>
              </a:srgbClr>
            </a:outerShdw>
          </a:effectLst>
        </p:spPr>
        <p:txBody>
          <a:bodyPr lIns="45719" rIns="45719" anchor="ctr"/>
          <a:lstStyle/>
          <a:p>
            <a:pPr algn="ctr">
              <a:defRPr>
                <a:solidFill>
                  <a:srgbClr val="FFFFFF"/>
                </a:solidFill>
              </a:defRPr>
            </a:pPr>
            <a:endParaRPr/>
          </a:p>
        </p:txBody>
      </p:sp>
      <p:sp>
        <p:nvSpPr>
          <p:cNvPr id="147" name="Rectangle 5"/>
          <p:cNvSpPr/>
          <p:nvPr/>
        </p:nvSpPr>
        <p:spPr>
          <a:xfrm>
            <a:off x="-1" y="5953624"/>
            <a:ext cx="6016339" cy="820882"/>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48" name="Rectangle 2"/>
          <p:cNvSpPr/>
          <p:nvPr/>
        </p:nvSpPr>
        <p:spPr>
          <a:xfrm>
            <a:off x="360171" y="915197"/>
            <a:ext cx="5596130" cy="5514340"/>
          </a:xfrm>
          <a:prstGeom prst="rect">
            <a:avLst/>
          </a:prstGeom>
          <a:gradFill>
            <a:gsLst>
              <a:gs pos="0">
                <a:srgbClr val="F6F9FC"/>
              </a:gs>
              <a:gs pos="100000">
                <a:srgbClr val="BD89B8"/>
              </a:gs>
            </a:gsLst>
            <a:lin ang="54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defRPr sz="2800" b="1"/>
            </a:pPr>
            <a:r>
              <a:t>Group 1 specialties </a:t>
            </a:r>
          </a:p>
          <a:p>
            <a:pPr lvl="1">
              <a:defRPr sz="2000"/>
            </a:pPr>
            <a:r>
              <a:t>Acute Internal Medicine</a:t>
            </a:r>
          </a:p>
          <a:p>
            <a:pPr lvl="1">
              <a:defRPr sz="2000"/>
            </a:pPr>
            <a:r>
              <a:t>Cardiology</a:t>
            </a:r>
          </a:p>
          <a:p>
            <a:pPr lvl="1">
              <a:defRPr sz="2000"/>
            </a:pPr>
            <a:r>
              <a:t>Clinical Pharmacology &amp; Therapeutics</a:t>
            </a:r>
          </a:p>
          <a:p>
            <a:pPr lvl="1">
              <a:defRPr sz="2000"/>
            </a:pPr>
            <a:r>
              <a:t>Endocrinology &amp; Diabetes Mellitus</a:t>
            </a:r>
          </a:p>
          <a:p>
            <a:pPr lvl="1">
              <a:defRPr sz="2000"/>
            </a:pPr>
            <a:r>
              <a:t>Gastroenterology</a:t>
            </a:r>
          </a:p>
          <a:p>
            <a:pPr lvl="1">
              <a:defRPr sz="2000"/>
            </a:pPr>
            <a:r>
              <a:t>Genitourinary Medicine</a:t>
            </a:r>
          </a:p>
          <a:p>
            <a:pPr lvl="1">
              <a:defRPr sz="2000"/>
            </a:pPr>
            <a:r>
              <a:t>Geriatric Medicine</a:t>
            </a:r>
          </a:p>
          <a:p>
            <a:pPr lvl="1">
              <a:defRPr sz="2000"/>
            </a:pPr>
            <a:r>
              <a:t>Infectious Diseases (except when dual with Medical Microbiology or Virology)</a:t>
            </a:r>
          </a:p>
          <a:p>
            <a:pPr lvl="1">
              <a:defRPr sz="2000"/>
            </a:pPr>
            <a:r>
              <a:t>Neurology</a:t>
            </a:r>
          </a:p>
          <a:p>
            <a:pPr lvl="1">
              <a:defRPr sz="2000"/>
            </a:pPr>
            <a:r>
              <a:t>Palliative Medicine</a:t>
            </a:r>
          </a:p>
          <a:p>
            <a:pPr lvl="1">
              <a:defRPr sz="2000"/>
            </a:pPr>
            <a:r>
              <a:t>Renal Medicine</a:t>
            </a:r>
          </a:p>
          <a:p>
            <a:pPr lvl="1">
              <a:defRPr sz="2000"/>
            </a:pPr>
            <a:r>
              <a:t>Respiratory Medicine</a:t>
            </a:r>
          </a:p>
          <a:p>
            <a:pPr lvl="1">
              <a:defRPr sz="2000"/>
            </a:pPr>
            <a:r>
              <a:t>Rheumatology</a:t>
            </a:r>
          </a:p>
          <a:p>
            <a:pPr lvl="1">
              <a:defRPr sz="2000"/>
            </a:pPr>
            <a:r>
              <a:t> </a:t>
            </a:r>
          </a:p>
          <a:p>
            <a:pPr lvl="1">
              <a:defRPr sz="2000">
                <a:latin typeface="游ゴシック体 ミディアム"/>
                <a:ea typeface="游ゴシック体 ミディアム"/>
                <a:cs typeface="游ゴシック体 ミディアム"/>
                <a:sym typeface="游ゴシック体 ミディアム"/>
              </a:defRPr>
            </a:pPr>
            <a:endParaRPr/>
          </a:p>
        </p:txBody>
      </p:sp>
      <p:sp>
        <p:nvSpPr>
          <p:cNvPr id="149" name="Rectangle 3"/>
          <p:cNvSpPr/>
          <p:nvPr/>
        </p:nvSpPr>
        <p:spPr>
          <a:xfrm>
            <a:off x="6248400" y="915197"/>
            <a:ext cx="5596636" cy="5463541"/>
          </a:xfrm>
          <a:prstGeom prst="rect">
            <a:avLst/>
          </a:prstGeom>
          <a:gradFill>
            <a:gsLst>
              <a:gs pos="0">
                <a:srgbClr val="F6F9FC"/>
              </a:gs>
              <a:gs pos="100000">
                <a:srgbClr val="808080"/>
              </a:gs>
            </a:gsLst>
            <a:lin ang="54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defRPr sz="2800" b="1"/>
            </a:pPr>
            <a:r>
              <a:t>Group 2 specialties </a:t>
            </a:r>
          </a:p>
          <a:p>
            <a:pPr lvl="1">
              <a:defRPr sz="2000"/>
            </a:pPr>
            <a:r>
              <a:t>Allergy</a:t>
            </a:r>
          </a:p>
          <a:p>
            <a:pPr lvl="1">
              <a:defRPr sz="2000"/>
            </a:pPr>
            <a:r>
              <a:t>Audio vestibular Medicine</a:t>
            </a:r>
          </a:p>
          <a:p>
            <a:pPr lvl="1">
              <a:defRPr sz="2000"/>
            </a:pPr>
            <a:r>
              <a:t>Aviation &amp; Space Medicine</a:t>
            </a:r>
          </a:p>
          <a:p>
            <a:pPr lvl="1">
              <a:defRPr sz="2000"/>
            </a:pPr>
            <a:r>
              <a:t>Clinical Genetics</a:t>
            </a:r>
          </a:p>
          <a:p>
            <a:pPr lvl="1">
              <a:defRPr sz="2000"/>
            </a:pPr>
            <a:r>
              <a:t>Clinical Neurophysiology</a:t>
            </a:r>
          </a:p>
          <a:p>
            <a:pPr lvl="1">
              <a:defRPr sz="2000"/>
            </a:pPr>
            <a:r>
              <a:t>Dermatology</a:t>
            </a:r>
          </a:p>
          <a:p>
            <a:pPr lvl="1">
              <a:defRPr sz="2000"/>
            </a:pPr>
            <a:r>
              <a:t>Haematology</a:t>
            </a:r>
          </a:p>
          <a:p>
            <a:pPr lvl="1">
              <a:defRPr sz="2000"/>
            </a:pPr>
            <a:r>
              <a:t>Immunology</a:t>
            </a:r>
          </a:p>
          <a:p>
            <a:pPr lvl="1">
              <a:defRPr sz="2000"/>
            </a:pPr>
            <a:r>
              <a:t>Infectious Diseases (when dual with Medical Microbiology or Virology)</a:t>
            </a:r>
          </a:p>
          <a:p>
            <a:pPr lvl="1">
              <a:defRPr sz="2000"/>
            </a:pPr>
            <a:r>
              <a:t>Medical Oncology</a:t>
            </a:r>
          </a:p>
          <a:p>
            <a:pPr lvl="1">
              <a:defRPr sz="2000"/>
            </a:pPr>
            <a:r>
              <a:t>Medical Ophthalmology</a:t>
            </a:r>
          </a:p>
          <a:p>
            <a:pPr lvl="1">
              <a:defRPr sz="2000"/>
            </a:pPr>
            <a:r>
              <a:t>Nuclear Medicine</a:t>
            </a:r>
          </a:p>
          <a:p>
            <a:pPr lvl="1">
              <a:defRPr sz="2000"/>
            </a:pPr>
            <a:r>
              <a:t>Paediatric Cardiology</a:t>
            </a:r>
          </a:p>
          <a:p>
            <a:pPr lvl="1">
              <a:defRPr sz="2000"/>
            </a:pPr>
            <a:r>
              <a:t>Pharmaceutical Medicine</a:t>
            </a:r>
          </a:p>
          <a:p>
            <a:pPr lvl="1">
              <a:defRPr sz="2000"/>
            </a:pPr>
            <a:r>
              <a:t>Rehabilitation Medicine</a:t>
            </a:r>
          </a:p>
          <a:p>
            <a:pPr lvl="1">
              <a:defRPr sz="2000"/>
            </a:pPr>
            <a:r>
              <a:t>Sport and Exercise Medicine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6"/>
          <p:cNvSpPr/>
          <p:nvPr/>
        </p:nvSpPr>
        <p:spPr>
          <a:xfrm>
            <a:off x="93517" y="5964382"/>
            <a:ext cx="6016339" cy="820882"/>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54" name="Rectangle 3"/>
          <p:cNvSpPr/>
          <p:nvPr/>
        </p:nvSpPr>
        <p:spPr>
          <a:xfrm>
            <a:off x="0" y="2330535"/>
            <a:ext cx="12192000" cy="4547938"/>
          </a:xfrm>
          <a:prstGeom prst="rect">
            <a:avLst/>
          </a:prstGeom>
          <a:solidFill>
            <a:srgbClr val="FFFFFF"/>
          </a:solidFill>
          <a:ln w="12700">
            <a:miter lim="400000"/>
          </a:ln>
          <a:effectLst>
            <a:outerShdw blurRad="38100" dist="23000" dir="5400000" rotWithShape="0">
              <a:srgbClr val="FFFFFF">
                <a:alpha val="35000"/>
              </a:srgbClr>
            </a:outerShdw>
          </a:effectLst>
        </p:spPr>
        <p:txBody>
          <a:bodyPr lIns="45719" rIns="45719" anchor="ctr"/>
          <a:lstStyle/>
          <a:p>
            <a:pPr algn="ctr">
              <a:defRPr>
                <a:solidFill>
                  <a:srgbClr val="FFFFFF"/>
                </a:solidFill>
              </a:defRPr>
            </a:pPr>
            <a:endParaRPr/>
          </a:p>
        </p:txBody>
      </p:sp>
      <p:pic>
        <p:nvPicPr>
          <p:cNvPr id="155" name="Picture 18" descr="Picture 18"/>
          <p:cNvPicPr>
            <a:picLocks noChangeAspect="1"/>
          </p:cNvPicPr>
          <p:nvPr/>
        </p:nvPicPr>
        <p:blipFill>
          <a:blip r:embed="rId3"/>
          <a:srcRect l="3760" t="15722" r="5355" b="29352"/>
          <a:stretch>
            <a:fillRect/>
          </a:stretch>
        </p:blipFill>
        <p:spPr>
          <a:xfrm>
            <a:off x="0" y="736977"/>
            <a:ext cx="12192001" cy="522740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5"/>
          <p:cNvSpPr/>
          <p:nvPr/>
        </p:nvSpPr>
        <p:spPr>
          <a:xfrm>
            <a:off x="93517" y="5964382"/>
            <a:ext cx="6016339" cy="820882"/>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60" name="Rectangle 4"/>
          <p:cNvSpPr/>
          <p:nvPr/>
        </p:nvSpPr>
        <p:spPr>
          <a:xfrm>
            <a:off x="-2329" y="2326037"/>
            <a:ext cx="12194330" cy="4547938"/>
          </a:xfrm>
          <a:prstGeom prst="rect">
            <a:avLst/>
          </a:prstGeom>
          <a:solidFill>
            <a:srgbClr val="FFFFFF"/>
          </a:solidFill>
          <a:ln w="12700">
            <a:miter lim="400000"/>
          </a:ln>
          <a:effectLst>
            <a:outerShdw blurRad="38100" dist="23000" dir="5400000" rotWithShape="0">
              <a:srgbClr val="FFFFFF">
                <a:alpha val="35000"/>
              </a:srgbClr>
            </a:outerShdw>
          </a:effectLst>
        </p:spPr>
        <p:txBody>
          <a:bodyPr lIns="45719" rIns="45719" anchor="ctr"/>
          <a:lstStyle/>
          <a:p>
            <a:pPr algn="ctr">
              <a:defRPr>
                <a:solidFill>
                  <a:srgbClr val="FFFFFF"/>
                </a:solidFill>
              </a:defRPr>
            </a:pPr>
            <a:endParaRPr/>
          </a:p>
        </p:txBody>
      </p:sp>
      <p:pic>
        <p:nvPicPr>
          <p:cNvPr id="161" name="Picture 9" descr="Picture 9"/>
          <p:cNvPicPr>
            <a:picLocks noChangeAspect="1"/>
          </p:cNvPicPr>
          <p:nvPr/>
        </p:nvPicPr>
        <p:blipFill>
          <a:blip r:embed="rId3"/>
          <a:srcRect l="3479" t="15396" r="14922" b="29155"/>
          <a:stretch>
            <a:fillRect/>
          </a:stretch>
        </p:blipFill>
        <p:spPr>
          <a:xfrm>
            <a:off x="93517" y="689597"/>
            <a:ext cx="11939157" cy="573544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prstGeom prst="rect">
            <a:avLst/>
          </a:prstGeom>
        </p:spPr>
        <p:txBody>
          <a:bodyPr/>
          <a:lstStyle/>
          <a:p>
            <a:r>
              <a:t>Stage 1 learning and teaching</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txBox="1"/>
          <p:nvPr/>
        </p:nvSpPr>
        <p:spPr>
          <a:xfrm>
            <a:off x="609600" y="508764"/>
            <a:ext cx="10972800" cy="818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ctr">
            <a:normAutofit/>
          </a:bodyPr>
          <a:lstStyle>
            <a:lvl1pPr>
              <a:defRPr sz="3200" b="1"/>
            </a:lvl1pPr>
          </a:lstStyle>
          <a:p>
            <a:r>
              <a:t>Learning and teaching</a:t>
            </a:r>
          </a:p>
        </p:txBody>
      </p:sp>
      <p:sp>
        <p:nvSpPr>
          <p:cNvPr id="133" name="Content Placeholder 2"/>
          <p:cNvSpPr txBox="1">
            <a:spLocks noGrp="1"/>
          </p:cNvSpPr>
          <p:nvPr>
            <p:ph type="body" idx="1"/>
          </p:nvPr>
        </p:nvSpPr>
        <p:spPr>
          <a:xfrm>
            <a:off x="609600" y="1522764"/>
            <a:ext cx="9939308" cy="4445646"/>
          </a:xfrm>
          <a:prstGeom prst="rect">
            <a:avLst/>
          </a:prstGeom>
        </p:spPr>
        <p:txBody>
          <a:bodyPr/>
          <a:lstStyle/>
          <a:p>
            <a:pPr marL="0" indent="0">
              <a:buSzTx/>
              <a:buFont typeface="Wingdings"/>
              <a:buNone/>
            </a:pPr>
            <a:r>
              <a:t>The organisation and delivery of postgraduate training is the responsibility of:</a:t>
            </a:r>
          </a:p>
          <a:p>
            <a:r>
              <a:t>Health Education England (HEE) and its Local Offices</a:t>
            </a:r>
          </a:p>
          <a:p>
            <a:r>
              <a:t>NHS Education for Scotland (NES)</a:t>
            </a:r>
          </a:p>
          <a:p>
            <a:r>
              <a:t>Health Education and Improvement Wales (HEIW)</a:t>
            </a:r>
          </a:p>
          <a:p>
            <a:r>
              <a:t>Northern Ireland Medical and Dental Training Agency (NIMDTA)</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p:cNvSpPr txBox="1"/>
          <p:nvPr/>
        </p:nvSpPr>
        <p:spPr>
          <a:xfrm>
            <a:off x="609600" y="508764"/>
            <a:ext cx="10972800" cy="818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ctr">
            <a:normAutofit/>
          </a:bodyPr>
          <a:lstStyle>
            <a:lvl1pPr>
              <a:defRPr sz="3200" b="1"/>
            </a:lvl1pPr>
          </a:lstStyle>
          <a:p>
            <a:r>
              <a:t>Learning and teaching</a:t>
            </a:r>
          </a:p>
        </p:txBody>
      </p:sp>
      <p:sp>
        <p:nvSpPr>
          <p:cNvPr id="138" name="Content Placeholder 2"/>
          <p:cNvSpPr txBox="1">
            <a:spLocks noGrp="1"/>
          </p:cNvSpPr>
          <p:nvPr>
            <p:ph type="body" idx="1"/>
          </p:nvPr>
        </p:nvSpPr>
        <p:spPr>
          <a:xfrm>
            <a:off x="609599" y="1522764"/>
            <a:ext cx="10011976" cy="4445646"/>
          </a:xfrm>
          <a:prstGeom prst="rect">
            <a:avLst/>
          </a:prstGeom>
        </p:spPr>
        <p:txBody>
          <a:bodyPr/>
          <a:lstStyle/>
          <a:p>
            <a:r>
              <a:t>The training requirements for each indicative year of training are summarised in the internal medicine stage 1 Annual Review of Competence Progression (ARCP) decision aid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
          <p:cNvSpPr txBox="1">
            <a:spLocks noGrp="1"/>
          </p:cNvSpPr>
          <p:nvPr>
            <p:ph type="title"/>
          </p:nvPr>
        </p:nvSpPr>
        <p:spPr>
          <a:xfrm>
            <a:off x="838200" y="365125"/>
            <a:ext cx="10515600" cy="1325563"/>
          </a:xfrm>
          <a:prstGeom prst="rect">
            <a:avLst/>
          </a:prstGeom>
        </p:spPr>
        <p:txBody>
          <a:bodyPr/>
          <a:lstStyle/>
          <a:p>
            <a:r>
              <a:t>Learning Objectives</a:t>
            </a:r>
          </a:p>
        </p:txBody>
      </p:sp>
      <p:sp>
        <p:nvSpPr>
          <p:cNvPr id="113" name="Content Placeholder 3"/>
          <p:cNvSpPr txBox="1">
            <a:spLocks noGrp="1"/>
          </p:cNvSpPr>
          <p:nvPr>
            <p:ph type="body" idx="1"/>
          </p:nvPr>
        </p:nvSpPr>
        <p:spPr>
          <a:xfrm>
            <a:off x="838200" y="1825625"/>
            <a:ext cx="10515600" cy="4351338"/>
          </a:xfrm>
          <a:prstGeom prst="rect">
            <a:avLst/>
          </a:prstGeom>
        </p:spPr>
        <p:txBody>
          <a:bodyPr/>
          <a:lstStyle/>
          <a:p>
            <a:r>
              <a:t>Understand the structure of the Internal Medicine Stage 1 Curriculum (IMS1)</a:t>
            </a:r>
          </a:p>
          <a:p>
            <a:r>
              <a:t>Understand the change from competencies to Capabilities in Practice (CiPs)</a:t>
            </a:r>
          </a:p>
          <a:p>
            <a:r>
              <a:t>Understand the supervision requirements for IMS1</a:t>
            </a:r>
          </a:p>
          <a:p>
            <a:r>
              <a:t>Understand the importance of the Educational Supervisor Report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p:cNvSpPr txBox="1"/>
          <p:nvPr/>
        </p:nvSpPr>
        <p:spPr>
          <a:xfrm>
            <a:off x="609600" y="508764"/>
            <a:ext cx="10972800" cy="818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ctr">
            <a:normAutofit/>
          </a:bodyPr>
          <a:lstStyle>
            <a:lvl1pPr>
              <a:defRPr sz="3200" b="1"/>
            </a:lvl1pPr>
          </a:lstStyle>
          <a:p>
            <a:r>
              <a:t>Learning and teaching</a:t>
            </a:r>
          </a:p>
        </p:txBody>
      </p:sp>
      <p:sp>
        <p:nvSpPr>
          <p:cNvPr id="143" name="Content Placeholder 2"/>
          <p:cNvSpPr txBox="1">
            <a:spLocks noGrp="1"/>
          </p:cNvSpPr>
          <p:nvPr>
            <p:ph type="body" idx="1"/>
          </p:nvPr>
        </p:nvSpPr>
        <p:spPr>
          <a:xfrm>
            <a:off x="609600" y="1522764"/>
            <a:ext cx="10675172" cy="4445646"/>
          </a:xfrm>
          <a:prstGeom prst="rect">
            <a:avLst/>
          </a:prstGeom>
        </p:spPr>
        <p:txBody>
          <a:bodyPr/>
          <a:lstStyle>
            <a:lvl1pPr marL="0" indent="0">
              <a:buSzTx/>
              <a:buFont typeface="Wingdings"/>
              <a:buNone/>
            </a:lvl1pPr>
          </a:lstStyle>
          <a:p>
            <a:r>
              <a:t>The following provides a guide on how training programmes could be focused in each training year in order for trainees to gain experience and develop the capabilities to the level required</a:t>
            </a:r>
          </a:p>
        </p:txBody>
      </p:sp>
      <p:graphicFrame>
        <p:nvGraphicFramePr>
          <p:cNvPr id="144" name="Table 1"/>
          <p:cNvGraphicFramePr/>
          <p:nvPr/>
        </p:nvGraphicFramePr>
        <p:xfrm>
          <a:off x="609600" y="2947591"/>
          <a:ext cx="11062447" cy="2560320"/>
        </p:xfrm>
        <a:graphic>
          <a:graphicData uri="http://schemas.openxmlformats.org/drawingml/2006/table">
            <a:tbl>
              <a:tblPr firstRow="1" bandRow="1">
                <a:tableStyleId>{4C3C2611-4C71-4FC5-86AE-919BDF0F9419}</a:tableStyleId>
              </a:tblPr>
              <a:tblGrid>
                <a:gridCol w="4101767">
                  <a:extLst>
                    <a:ext uri="{9D8B030D-6E8A-4147-A177-3AD203B41FA5}">
                      <a16:colId xmlns:a16="http://schemas.microsoft.com/office/drawing/2014/main" val="20000"/>
                    </a:ext>
                  </a:extLst>
                </a:gridCol>
                <a:gridCol w="6960680">
                  <a:extLst>
                    <a:ext uri="{9D8B030D-6E8A-4147-A177-3AD203B41FA5}">
                      <a16:colId xmlns:a16="http://schemas.microsoft.com/office/drawing/2014/main" val="20001"/>
                    </a:ext>
                  </a:extLst>
                </a:gridCol>
              </a:tblGrid>
              <a:tr h="370840">
                <a:tc>
                  <a:txBody>
                    <a:bodyPr/>
                    <a:lstStyle/>
                    <a:p>
                      <a:pPr algn="l">
                        <a:defRPr sz="1800" b="0">
                          <a:solidFill>
                            <a:srgbClr val="000000"/>
                          </a:solidFill>
                        </a:defRPr>
                      </a:pPr>
                      <a:r>
                        <a:rPr sz="2400" b="1">
                          <a:solidFill>
                            <a:srgbClr val="FFFFFF"/>
                          </a:solidFill>
                        </a:rPr>
                        <a:t>Training year</a:t>
                      </a:r>
                    </a:p>
                  </a:txBody>
                  <a:tcPr marL="45720" marR="45720" horzOverflow="overflow"/>
                </a:tc>
                <a:tc>
                  <a:txBody>
                    <a:bodyPr/>
                    <a:lstStyle/>
                    <a:p>
                      <a:pPr algn="l">
                        <a:defRPr sz="1800" b="0">
                          <a:solidFill>
                            <a:srgbClr val="000000"/>
                          </a:solidFill>
                        </a:defRPr>
                      </a:pPr>
                      <a:r>
                        <a:rPr sz="2400" b="1">
                          <a:solidFill>
                            <a:srgbClr val="FFFFFF"/>
                          </a:solidFill>
                        </a:rPr>
                        <a:t>Focus of training placements</a:t>
                      </a:r>
                    </a:p>
                  </a:txBody>
                  <a:tcPr marL="45720" marR="45720" horzOverflow="overflow"/>
                </a:tc>
                <a:extLst>
                  <a:ext uri="{0D108BD9-81ED-4DB2-BD59-A6C34878D82A}">
                    <a16:rowId xmlns:a16="http://schemas.microsoft.com/office/drawing/2014/main" val="10000"/>
                  </a:ext>
                </a:extLst>
              </a:tr>
              <a:tr h="370840">
                <a:tc>
                  <a:txBody>
                    <a:bodyPr/>
                    <a:lstStyle/>
                    <a:p>
                      <a:pPr algn="l">
                        <a:defRPr sz="1800">
                          <a:solidFill>
                            <a:srgbClr val="000000"/>
                          </a:solidFill>
                        </a:defRPr>
                      </a:pPr>
                      <a:r>
                        <a:rPr sz="2400">
                          <a:solidFill>
                            <a:srgbClr val="42286D"/>
                          </a:solidFill>
                        </a:rPr>
                        <a:t>Internal medicine year 1 (IMY1)</a:t>
                      </a:r>
                    </a:p>
                  </a:txBody>
                  <a:tcPr marL="45720" marR="45720" horzOverflow="overflow"/>
                </a:tc>
                <a:tc>
                  <a:txBody>
                    <a:bodyPr/>
                    <a:lstStyle/>
                    <a:p>
                      <a:pPr algn="l">
                        <a:defRPr sz="1800">
                          <a:solidFill>
                            <a:srgbClr val="000000"/>
                          </a:solidFill>
                        </a:defRPr>
                      </a:pPr>
                      <a:r>
                        <a:rPr sz="2400">
                          <a:solidFill>
                            <a:srgbClr val="42286D"/>
                          </a:solidFill>
                        </a:rPr>
                        <a:t>Assessment of the acutely ill patient and the management of the acute medical intake of patients</a:t>
                      </a:r>
                    </a:p>
                  </a:txBody>
                  <a:tcPr marL="45720" marR="45720" horzOverflow="overflow"/>
                </a:tc>
                <a:extLst>
                  <a:ext uri="{0D108BD9-81ED-4DB2-BD59-A6C34878D82A}">
                    <a16:rowId xmlns:a16="http://schemas.microsoft.com/office/drawing/2014/main" val="10001"/>
                  </a:ext>
                </a:extLst>
              </a:tr>
              <a:tr h="370840">
                <a:tc>
                  <a:txBody>
                    <a:bodyPr/>
                    <a:lstStyle/>
                    <a:p>
                      <a:pPr algn="l">
                        <a:defRPr sz="1800">
                          <a:solidFill>
                            <a:srgbClr val="000000"/>
                          </a:solidFill>
                        </a:defRPr>
                      </a:pPr>
                      <a:r>
                        <a:rPr sz="2400">
                          <a:solidFill>
                            <a:srgbClr val="42286D"/>
                          </a:solidFill>
                        </a:rPr>
                        <a:t>Internal medicine year 2 (IMY2)</a:t>
                      </a:r>
                    </a:p>
                  </a:txBody>
                  <a:tcPr marL="45720" marR="45720" horzOverflow="overflow"/>
                </a:tc>
                <a:tc>
                  <a:txBody>
                    <a:bodyPr/>
                    <a:lstStyle/>
                    <a:p>
                      <a:pPr algn="l">
                        <a:defRPr sz="1800">
                          <a:solidFill>
                            <a:srgbClr val="000000"/>
                          </a:solidFill>
                        </a:defRPr>
                      </a:pPr>
                      <a:r>
                        <a:rPr sz="2400">
                          <a:solidFill>
                            <a:srgbClr val="42286D"/>
                          </a:solidFill>
                        </a:rPr>
                        <a:t>Experience in out-patient clinics</a:t>
                      </a:r>
                    </a:p>
                  </a:txBody>
                  <a:tcPr marL="45720" marR="45720" horzOverflow="overflow"/>
                </a:tc>
                <a:extLst>
                  <a:ext uri="{0D108BD9-81ED-4DB2-BD59-A6C34878D82A}">
                    <a16:rowId xmlns:a16="http://schemas.microsoft.com/office/drawing/2014/main" val="10002"/>
                  </a:ext>
                </a:extLst>
              </a:tr>
              <a:tr h="370840">
                <a:tc>
                  <a:txBody>
                    <a:bodyPr/>
                    <a:lstStyle/>
                    <a:p>
                      <a:pPr algn="l">
                        <a:defRPr sz="1800">
                          <a:solidFill>
                            <a:srgbClr val="000000"/>
                          </a:solidFill>
                        </a:defRPr>
                      </a:pPr>
                      <a:r>
                        <a:rPr sz="2400">
                          <a:solidFill>
                            <a:srgbClr val="42286D"/>
                          </a:solidFill>
                        </a:rPr>
                        <a:t>Internal medicine year 3 (IMY3)</a:t>
                      </a:r>
                    </a:p>
                  </a:txBody>
                  <a:tcPr marL="45720" marR="45720" horzOverflow="overflow"/>
                </a:tc>
                <a:tc>
                  <a:txBody>
                    <a:bodyPr/>
                    <a:lstStyle/>
                    <a:p>
                      <a:pPr algn="l">
                        <a:defRPr sz="1800">
                          <a:solidFill>
                            <a:srgbClr val="000000"/>
                          </a:solidFill>
                        </a:defRPr>
                      </a:pPr>
                      <a:r>
                        <a:rPr sz="2400">
                          <a:solidFill>
                            <a:srgbClr val="42286D"/>
                          </a:solidFill>
                        </a:rPr>
                        <a:t>Primarily involved in the acute take and functioning as the ‘medical registrar’</a:t>
                      </a:r>
                    </a:p>
                  </a:txBody>
                  <a:tcPr marL="45720" marR="45720" horzOverflow="overflow"/>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1"/>
          <p:cNvSpPr txBox="1"/>
          <p:nvPr/>
        </p:nvSpPr>
        <p:spPr>
          <a:xfrm>
            <a:off x="609600" y="508764"/>
            <a:ext cx="10972800" cy="818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ctr">
            <a:normAutofit/>
          </a:bodyPr>
          <a:lstStyle>
            <a:lvl1pPr>
              <a:defRPr sz="3200" b="1"/>
            </a:lvl1pPr>
          </a:lstStyle>
          <a:p>
            <a:r>
              <a:t>Acute take</a:t>
            </a:r>
          </a:p>
        </p:txBody>
      </p:sp>
      <p:sp>
        <p:nvSpPr>
          <p:cNvPr id="149" name="Content Placeholder 2"/>
          <p:cNvSpPr txBox="1">
            <a:spLocks noGrp="1"/>
          </p:cNvSpPr>
          <p:nvPr>
            <p:ph type="body" idx="1"/>
          </p:nvPr>
        </p:nvSpPr>
        <p:spPr>
          <a:xfrm>
            <a:off x="609600" y="1522764"/>
            <a:ext cx="9567134" cy="4445646"/>
          </a:xfrm>
          <a:prstGeom prst="rect">
            <a:avLst/>
          </a:prstGeom>
        </p:spPr>
        <p:txBody>
          <a:bodyPr/>
          <a:lstStyle/>
          <a:p>
            <a:r>
              <a:t>Trainees should be involved in the acute unselected medical take in each year of IM stage 1 (main focus in IMY3)</a:t>
            </a:r>
          </a:p>
          <a:p>
            <a:r>
              <a:t>Should be actively involved in the care of at least 500 patients by the end of IM stage 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a:spLocks noGrp="1"/>
          </p:cNvSpPr>
          <p:nvPr>
            <p:ph type="title"/>
          </p:nvPr>
        </p:nvSpPr>
        <p:spPr>
          <a:prstGeom prst="rect">
            <a:avLst/>
          </a:prstGeom>
        </p:spPr>
        <p:txBody>
          <a:bodyPr/>
          <a:lstStyle>
            <a:lvl1pPr>
              <a:defRPr b="1"/>
            </a:lvl1pPr>
          </a:lstStyle>
          <a:p>
            <a:r>
              <a:t>Inpatients</a:t>
            </a:r>
          </a:p>
        </p:txBody>
      </p:sp>
      <p:sp>
        <p:nvSpPr>
          <p:cNvPr id="154" name="Content Placeholder 2"/>
          <p:cNvSpPr txBox="1">
            <a:spLocks noGrp="1"/>
          </p:cNvSpPr>
          <p:nvPr>
            <p:ph type="body" idx="1"/>
          </p:nvPr>
        </p:nvSpPr>
        <p:spPr>
          <a:xfrm>
            <a:off x="609600" y="1502295"/>
            <a:ext cx="9276678" cy="4445646"/>
          </a:xfrm>
          <a:prstGeom prst="rect">
            <a:avLst/>
          </a:prstGeom>
        </p:spPr>
        <p:txBody>
          <a:bodyPr/>
          <a:lstStyle/>
          <a:p>
            <a:r>
              <a:t>Trainees should be involved in the day-to-day management of acutely unwell medical inpatients for at least 24 months of the IM stage 1 training programme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lstStyle>
            <a:lvl1pPr>
              <a:defRPr b="1"/>
            </a:lvl1pPr>
          </a:lstStyle>
          <a:p>
            <a:r>
              <a:t>Critical care</a:t>
            </a:r>
          </a:p>
        </p:txBody>
      </p:sp>
      <p:sp>
        <p:nvSpPr>
          <p:cNvPr id="164" name="Content Placeholder 2"/>
          <p:cNvSpPr txBox="1">
            <a:spLocks noGrp="1"/>
          </p:cNvSpPr>
          <p:nvPr>
            <p:ph type="body" idx="1"/>
          </p:nvPr>
        </p:nvSpPr>
        <p:spPr>
          <a:xfrm>
            <a:off x="609599" y="1430102"/>
            <a:ext cx="9555389" cy="4623870"/>
          </a:xfrm>
          <a:prstGeom prst="rect">
            <a:avLst/>
          </a:prstGeom>
        </p:spPr>
        <p:txBody>
          <a:bodyPr/>
          <a:lstStyle/>
          <a:p>
            <a:r>
              <a:t>Trainees should have significant experience of critical care (ICU or level 2 HDU)</a:t>
            </a:r>
          </a:p>
          <a:p>
            <a:r>
              <a:t>Flexibility in how this is delivered, so long as educational objectives are met</a:t>
            </a:r>
          </a:p>
          <a:p>
            <a:r>
              <a:t>Minimum 10 week placement of critical care over the 3 years in no more than two separate blocks</a:t>
            </a:r>
          </a:p>
          <a:p>
            <a:r>
              <a:t>Ideally 3 month attachment to ICU/HDU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1"/>
          <p:cNvSpPr txBox="1">
            <a:spLocks noGrp="1"/>
          </p:cNvSpPr>
          <p:nvPr>
            <p:ph type="title"/>
          </p:nvPr>
        </p:nvSpPr>
        <p:spPr>
          <a:prstGeom prst="rect">
            <a:avLst/>
          </a:prstGeom>
        </p:spPr>
        <p:txBody>
          <a:bodyPr/>
          <a:lstStyle>
            <a:lvl1pPr>
              <a:defRPr b="1"/>
            </a:lvl1pPr>
          </a:lstStyle>
          <a:p>
            <a:r>
              <a:t>Simulation training</a:t>
            </a:r>
          </a:p>
        </p:txBody>
      </p:sp>
      <p:sp>
        <p:nvSpPr>
          <p:cNvPr id="169" name="Content Placeholder 2"/>
          <p:cNvSpPr txBox="1">
            <a:spLocks noGrp="1"/>
          </p:cNvSpPr>
          <p:nvPr>
            <p:ph type="body" idx="1"/>
          </p:nvPr>
        </p:nvSpPr>
        <p:spPr>
          <a:xfrm>
            <a:off x="609599" y="1502295"/>
            <a:ext cx="9584726" cy="4445646"/>
          </a:xfrm>
          <a:prstGeom prst="rect">
            <a:avLst/>
          </a:prstGeom>
        </p:spPr>
        <p:txBody>
          <a:bodyPr/>
          <a:lstStyle/>
          <a:p>
            <a:r>
              <a:t>Simulation training is featured throughout the IM stage 1 curriculum</a:t>
            </a:r>
          </a:p>
          <a:p>
            <a:r>
              <a:t>All practical procedures should be taught by simulation as early as possible</a:t>
            </a:r>
          </a:p>
          <a:p>
            <a:r>
              <a:t>Human factors and scenarios training to be carried out in either IMY1 or IMY2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le 1"/>
          <p:cNvSpPr txBox="1">
            <a:spLocks noGrp="1"/>
          </p:cNvSpPr>
          <p:nvPr>
            <p:ph type="title"/>
          </p:nvPr>
        </p:nvSpPr>
        <p:spPr>
          <a:prstGeom prst="rect">
            <a:avLst/>
          </a:prstGeom>
        </p:spPr>
        <p:txBody>
          <a:bodyPr/>
          <a:lstStyle>
            <a:lvl1pPr>
              <a:defRPr b="1"/>
            </a:lvl1pPr>
          </a:lstStyle>
          <a:p>
            <a:r>
              <a:t>Outpatients</a:t>
            </a:r>
          </a:p>
        </p:txBody>
      </p:sp>
      <p:sp>
        <p:nvSpPr>
          <p:cNvPr id="159" name="Content Placeholder 2"/>
          <p:cNvSpPr txBox="1">
            <a:spLocks noGrp="1"/>
          </p:cNvSpPr>
          <p:nvPr>
            <p:ph type="body" idx="1"/>
          </p:nvPr>
        </p:nvSpPr>
        <p:spPr>
          <a:xfrm>
            <a:off x="609599" y="1502295"/>
            <a:ext cx="9244407" cy="4445646"/>
          </a:xfrm>
          <a:prstGeom prst="rect">
            <a:avLst/>
          </a:prstGeom>
        </p:spPr>
        <p:txBody>
          <a:bodyPr/>
          <a:lstStyle/>
          <a:p>
            <a:r>
              <a:t>Trainees should be actively involved in a minimum of 80 clinics over the IM stage 1 training programme</a:t>
            </a:r>
          </a:p>
          <a:p>
            <a:r>
              <a:t>It is accepted that there may be some attachments (eg, ICU, acute medicine) where there is little scope to attend out-patient clinics</a:t>
            </a:r>
          </a:p>
          <a:p>
            <a:r>
              <a:t>The curriculum provides a definition of clinics and guidance on the educational objectives to be achieved within this setting</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IM3</a:t>
            </a:r>
          </a:p>
        </p:txBody>
      </p:sp>
      <p:sp>
        <p:nvSpPr>
          <p:cNvPr id="3" name="Text Placeholder 2"/>
          <p:cNvSpPr>
            <a:spLocks noGrp="1"/>
          </p:cNvSpPr>
          <p:nvPr>
            <p:ph type="body" idx="1"/>
          </p:nvPr>
        </p:nvSpPr>
        <p:spPr/>
        <p:txBody>
          <a:bodyPr/>
          <a:lstStyle/>
          <a:p>
            <a:r>
              <a:rPr lang="en-US" dirty="0"/>
              <a:t>Needs to be treated differently</a:t>
            </a:r>
          </a:p>
          <a:p>
            <a:r>
              <a:rPr lang="en-US" dirty="0"/>
              <a:t>Transition to STR</a:t>
            </a:r>
          </a:p>
          <a:p>
            <a:r>
              <a:rPr lang="en-US" dirty="0"/>
              <a:t>6 months specialty/6 months acute medicine</a:t>
            </a:r>
          </a:p>
          <a:p>
            <a:r>
              <a:rPr lang="en-US" dirty="0"/>
              <a:t>Trainees linked to chosen specialties</a:t>
            </a:r>
          </a:p>
          <a:p>
            <a:r>
              <a:rPr lang="en-US" dirty="0"/>
              <a:t>Will be on STR Rota</a:t>
            </a:r>
          </a:p>
          <a:p>
            <a:r>
              <a:rPr lang="en-US" dirty="0"/>
              <a:t>Can start specialty training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a:t>
            </a:r>
          </a:p>
        </p:txBody>
      </p:sp>
      <p:sp>
        <p:nvSpPr>
          <p:cNvPr id="3" name="Content Placeholder 2"/>
          <p:cNvSpPr>
            <a:spLocks noGrp="1"/>
          </p:cNvSpPr>
          <p:nvPr>
            <p:ph idx="1"/>
          </p:nvPr>
        </p:nvSpPr>
        <p:spPr/>
        <p:txBody>
          <a:bodyPr>
            <a:normAutofit fontScale="85000" lnSpcReduction="20000"/>
          </a:bodyPr>
          <a:lstStyle/>
          <a:p>
            <a:r>
              <a:rPr lang="en-US" dirty="0"/>
              <a:t>As per CMT</a:t>
            </a:r>
          </a:p>
          <a:p>
            <a:r>
              <a:rPr lang="en-US" dirty="0"/>
              <a:t>Single transferable score</a:t>
            </a:r>
          </a:p>
          <a:p>
            <a:r>
              <a:rPr lang="en-US" dirty="0"/>
              <a:t>After successful application</a:t>
            </a:r>
          </a:p>
          <a:p>
            <a:pPr lvl="1"/>
            <a:r>
              <a:rPr lang="en-US" dirty="0"/>
              <a:t>Access to all the rotations England and Wales</a:t>
            </a:r>
          </a:p>
          <a:p>
            <a:pPr lvl="1"/>
            <a:r>
              <a:rPr lang="en-US" dirty="0"/>
              <a:t>IM1+2 available – indicative IM3 posts available </a:t>
            </a:r>
          </a:p>
          <a:p>
            <a:pPr lvl="1"/>
            <a:r>
              <a:rPr lang="en-US" dirty="0"/>
              <a:t>Year two – choose IM3</a:t>
            </a:r>
          </a:p>
          <a:p>
            <a:pPr lvl="2"/>
            <a:r>
              <a:rPr lang="en-US" dirty="0"/>
              <a:t>Personal statement</a:t>
            </a:r>
          </a:p>
          <a:p>
            <a:pPr lvl="2"/>
            <a:r>
              <a:rPr lang="en-US" dirty="0"/>
              <a:t>Progress in the system</a:t>
            </a:r>
          </a:p>
          <a:p>
            <a:pPr lvl="2"/>
            <a:r>
              <a:rPr lang="en-US" dirty="0"/>
              <a:t>STS</a:t>
            </a:r>
          </a:p>
          <a:p>
            <a:pPr lvl="2"/>
            <a:r>
              <a:rPr lang="en-US" dirty="0"/>
              <a:t>TPD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465268"/>
            <a:ext cx="10723035" cy="773146"/>
          </a:xfrm>
        </p:spPr>
        <p:txBody>
          <a:bodyPr>
            <a:noAutofit/>
          </a:bodyPr>
          <a:lstStyle/>
          <a:p>
            <a:r>
              <a:rPr lang="en-GB" sz="2800" dirty="0"/>
              <a:t>Potential routes of entry to IM3:</a:t>
            </a:r>
            <a:br>
              <a:rPr lang="en-GB" sz="2800" dirty="0"/>
            </a:br>
            <a:endParaRPr lang="en-US" sz="2800" dirty="0"/>
          </a:p>
        </p:txBody>
      </p:sp>
      <p:sp>
        <p:nvSpPr>
          <p:cNvPr id="3" name="Rectangle 2"/>
          <p:cNvSpPr/>
          <p:nvPr/>
        </p:nvSpPr>
        <p:spPr>
          <a:xfrm>
            <a:off x="0" y="949194"/>
            <a:ext cx="12192000" cy="5016759"/>
          </a:xfrm>
          <a:prstGeom prst="rect">
            <a:avLst/>
          </a:prstGeom>
        </p:spPr>
        <p:txBody>
          <a:bodyPr wrap="square" anchor="t">
            <a:spAutoFit/>
          </a:bodyPr>
          <a:lstStyle/>
          <a:p>
            <a:r>
              <a:rPr lang="en-GB" dirty="0"/>
              <a:t> </a:t>
            </a:r>
          </a:p>
          <a:p>
            <a:pPr marL="342900" indent="-342900">
              <a:buAutoNum type="arabicPeriod"/>
            </a:pPr>
            <a:r>
              <a:rPr lang="en-GB" dirty="0"/>
              <a:t>Trainees who have </a:t>
            </a:r>
            <a:r>
              <a:rPr lang="en-GB" b="1" dirty="0"/>
              <a:t>previously completed CT2 </a:t>
            </a:r>
          </a:p>
          <a:p>
            <a:pPr marL="800100" lvl="1" indent="-342900">
              <a:buFont typeface="Arial" panose="020B0604020202020204" pitchFamily="34" charset="0"/>
              <a:buChar char="•"/>
            </a:pPr>
            <a:r>
              <a:rPr lang="en-GB" dirty="0"/>
              <a:t>Direct return to training at IM3 level, ideally within their original training Deanery</a:t>
            </a:r>
          </a:p>
          <a:p>
            <a:pPr marL="800100" lvl="1" indent="-342900">
              <a:buFont typeface="Arial" panose="020B0604020202020204" pitchFamily="34" charset="0"/>
              <a:buChar char="•"/>
            </a:pPr>
            <a:r>
              <a:rPr lang="en-GB" dirty="0"/>
              <a:t>&lt; 3 years following satisfactory completion of Core Training</a:t>
            </a:r>
          </a:p>
          <a:p>
            <a:pPr lvl="1"/>
            <a:endParaRPr lang="en-GB" dirty="0"/>
          </a:p>
          <a:p>
            <a:pPr marL="342900" indent="-342900">
              <a:buAutoNum type="arabicPeriod"/>
            </a:pPr>
            <a:r>
              <a:rPr lang="en-GB" b="1" dirty="0"/>
              <a:t>International Medical Graduates </a:t>
            </a:r>
            <a:r>
              <a:rPr lang="en-GB" dirty="0"/>
              <a:t>(IMGs) </a:t>
            </a:r>
          </a:p>
          <a:p>
            <a:pPr marL="742950" lvl="1" indent="-285750">
              <a:buFont typeface="Arial" panose="020B0604020202020204" pitchFamily="34" charset="0"/>
              <a:buChar char="•"/>
            </a:pPr>
            <a:r>
              <a:rPr lang="en-GB" dirty="0"/>
              <a:t>In possession of MRCP</a:t>
            </a:r>
          </a:p>
          <a:p>
            <a:pPr marL="742950" lvl="1" indent="-285750">
              <a:buFont typeface="Arial" panose="020B0604020202020204" pitchFamily="34" charset="0"/>
              <a:buChar char="•"/>
            </a:pPr>
            <a:r>
              <a:rPr lang="en-GB" dirty="0"/>
              <a:t>Medical Royal Colleges IMG sponsorship scheme / targeted MTI scheme</a:t>
            </a:r>
          </a:p>
          <a:p>
            <a:endParaRPr lang="en-GB" dirty="0"/>
          </a:p>
          <a:p>
            <a:r>
              <a:rPr lang="en-GB" dirty="0"/>
              <a:t>3.  </a:t>
            </a:r>
            <a:r>
              <a:rPr lang="en-GB" b="1" dirty="0"/>
              <a:t>ACCS programmes </a:t>
            </a:r>
          </a:p>
          <a:p>
            <a:pPr marL="742950" lvl="1" indent="-285750">
              <a:buFont typeface="Arial"/>
              <a:buChar char="•"/>
            </a:pPr>
            <a:r>
              <a:rPr lang="en-GB" dirty="0"/>
              <a:t>	1. Trainees from ACCS  (EM / Anaesthetics) wanting to change route can enter at at IM3 level</a:t>
            </a:r>
          </a:p>
          <a:p>
            <a:pPr marL="742950" lvl="1" indent="-285750">
              <a:buFont typeface="Arial"/>
              <a:buChar char="•"/>
            </a:pPr>
            <a:r>
              <a:rPr lang="en-GB" dirty="0"/>
              <a:t>	2. ACCS trainees in AIM will complete IM3 within the ACCS programme</a:t>
            </a:r>
          </a:p>
          <a:p>
            <a:endParaRPr lang="en-GB" dirty="0"/>
          </a:p>
          <a:p>
            <a:r>
              <a:rPr lang="en-GB" dirty="0"/>
              <a:t>4.   Possible transfer from </a:t>
            </a:r>
            <a:r>
              <a:rPr lang="en-GB" b="1" dirty="0"/>
              <a:t>other programmes</a:t>
            </a:r>
          </a:p>
          <a:p>
            <a:pPr marL="742950" lvl="1" indent="-285750">
              <a:buFont typeface="Arial"/>
              <a:buChar char="•"/>
            </a:pPr>
            <a:r>
              <a:rPr lang="en-GB" b="1" dirty="0"/>
              <a:t>	</a:t>
            </a:r>
            <a:r>
              <a:rPr lang="en-GB" dirty="0"/>
              <a:t>1</a:t>
            </a:r>
            <a:r>
              <a:rPr lang="en-GB" b="1" dirty="0"/>
              <a:t>. </a:t>
            </a:r>
            <a:r>
              <a:rPr lang="en-GB" dirty="0"/>
              <a:t>General Practice, Surgery, Psychiatry </a:t>
            </a:r>
          </a:p>
          <a:p>
            <a:pPr marL="742950" lvl="1" indent="-285750">
              <a:buFont typeface="Arial"/>
              <a:buChar char="•"/>
            </a:pPr>
            <a:r>
              <a:rPr lang="en-GB" dirty="0"/>
              <a:t>    2. transferrable skills gained in prior training programmes are mapped to the new IM curriculum </a:t>
            </a:r>
          </a:p>
          <a:p>
            <a:endParaRPr lang="en-GB" sz="1600" dirty="0"/>
          </a:p>
          <a:p>
            <a:pPr lvl="1"/>
            <a:endParaRPr lang="en-GB" sz="1600" dirty="0"/>
          </a:p>
        </p:txBody>
      </p:sp>
    </p:spTree>
    <p:extLst>
      <p:ext uri="{BB962C8B-B14F-4D97-AF65-F5344CB8AC3E}">
        <p14:creationId xmlns:p14="http://schemas.microsoft.com/office/powerpoint/2010/main" val="331032390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4"/>
          <p:cNvSpPr txBox="1">
            <a:spLocks noGrp="1"/>
          </p:cNvSpPr>
          <p:nvPr>
            <p:ph type="title"/>
          </p:nvPr>
        </p:nvSpPr>
        <p:spPr>
          <a:prstGeom prst="rect">
            <a:avLst/>
          </a:prstGeom>
        </p:spPr>
        <p:txBody>
          <a:bodyPr/>
          <a:lstStyle>
            <a:lvl1pPr>
              <a:defRPr sz="3600"/>
            </a:lvl1pPr>
          </a:lstStyle>
          <a:p>
            <a:r>
              <a:t>GMC Generic Professional Capabilities framework</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txBox="1">
            <a:spLocks noGrp="1"/>
          </p:cNvSpPr>
          <p:nvPr>
            <p:ph type="title"/>
          </p:nvPr>
        </p:nvSpPr>
        <p:spPr>
          <a:xfrm>
            <a:off x="711198" y="1427122"/>
            <a:ext cx="10363201" cy="998838"/>
          </a:xfrm>
          <a:prstGeom prst="rect">
            <a:avLst/>
          </a:prstGeom>
        </p:spPr>
        <p:txBody>
          <a:bodyPr>
            <a:normAutofit/>
          </a:bodyPr>
          <a:lstStyle/>
          <a:p>
            <a:r>
              <a:rPr dirty="0"/>
              <a:t>The internal medicine stage 1</a:t>
            </a:r>
            <a:r>
              <a:rPr lang="en-GB" dirty="0"/>
              <a:t> Curriculum</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txBox="1">
            <a:spLocks noGrp="1"/>
          </p:cNvSpPr>
          <p:nvPr>
            <p:ph type="title"/>
          </p:nvPr>
        </p:nvSpPr>
        <p:spPr>
          <a:xfrm>
            <a:off x="505967" y="684962"/>
            <a:ext cx="8435011" cy="818439"/>
          </a:xfrm>
          <a:prstGeom prst="rect">
            <a:avLst/>
          </a:prstGeom>
        </p:spPr>
        <p:txBody>
          <a:bodyPr/>
          <a:lstStyle>
            <a:lvl1pPr>
              <a:defRPr b="1"/>
            </a:lvl1pPr>
          </a:lstStyle>
          <a:p>
            <a:r>
              <a:t>Generic Professional Capabilities (GPCs)</a:t>
            </a:r>
          </a:p>
        </p:txBody>
      </p:sp>
      <p:sp>
        <p:nvSpPr>
          <p:cNvPr id="133" name="Content Placeholder 2"/>
          <p:cNvSpPr txBox="1">
            <a:spLocks noGrp="1"/>
          </p:cNvSpPr>
          <p:nvPr>
            <p:ph type="body" idx="1"/>
          </p:nvPr>
        </p:nvSpPr>
        <p:spPr>
          <a:xfrm>
            <a:off x="608672" y="1562383"/>
            <a:ext cx="9254657" cy="4445646"/>
          </a:xfrm>
          <a:prstGeom prst="rect">
            <a:avLst/>
          </a:prstGeom>
        </p:spPr>
        <p:txBody>
          <a:bodyPr/>
          <a:lstStyle/>
          <a:p>
            <a:pPr>
              <a:spcBef>
                <a:spcPts val="3000"/>
              </a:spcBef>
            </a:pPr>
            <a:r>
              <a:t>GPCs are the interdependent essential capabilities that underpin professional medical practice in the UK</a:t>
            </a:r>
          </a:p>
          <a:p>
            <a:pPr>
              <a:spcBef>
                <a:spcPts val="3000"/>
              </a:spcBef>
            </a:pPr>
            <a:r>
              <a:rPr u="sng">
                <a:solidFill>
                  <a:srgbClr val="0000FF"/>
                </a:solidFill>
                <a:uFill>
                  <a:solidFill>
                    <a:srgbClr val="0000FF"/>
                  </a:solidFill>
                </a:uFill>
                <a:hlinkClick r:id="rId3"/>
              </a:rPr>
              <a:t>The GPC framework </a:t>
            </a:r>
            <a:r>
              <a:t>was published in May 2017, to be implemented across all postgraduate curricula by 2020</a:t>
            </a:r>
          </a:p>
          <a:p>
            <a:pPr>
              <a:spcBef>
                <a:spcPts val="3000"/>
              </a:spcBef>
            </a:pPr>
            <a:r>
              <a:t>The framework is relevant at all stages of medical education, training, and practice and all domains are identifiable within the internal medicine curriculum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6"/>
          <p:cNvSpPr/>
          <p:nvPr/>
        </p:nvSpPr>
        <p:spPr>
          <a:xfrm>
            <a:off x="6592227" y="5303961"/>
            <a:ext cx="5660028" cy="155404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38" name="Content Placeholder 2"/>
          <p:cNvSpPr txBox="1">
            <a:spLocks noGrp="1"/>
          </p:cNvSpPr>
          <p:nvPr>
            <p:ph type="body" sz="half" idx="1"/>
          </p:nvPr>
        </p:nvSpPr>
        <p:spPr>
          <a:xfrm>
            <a:off x="609599" y="1404288"/>
            <a:ext cx="5900930" cy="4442780"/>
          </a:xfrm>
          <a:prstGeom prst="rect">
            <a:avLst/>
          </a:prstGeom>
        </p:spPr>
        <p:txBody>
          <a:bodyPr/>
          <a:lstStyle/>
          <a:p>
            <a:pPr marL="0" indent="0">
              <a:buSzTx/>
              <a:buFont typeface="Wingdings"/>
              <a:buNone/>
            </a:pPr>
            <a:r>
              <a:t>The GPC framework has three fundamental domains: </a:t>
            </a:r>
          </a:p>
          <a:p>
            <a:r>
              <a:t>professional knowledge</a:t>
            </a:r>
          </a:p>
          <a:p>
            <a:r>
              <a:t>professional skills</a:t>
            </a:r>
          </a:p>
          <a:p>
            <a:r>
              <a:t>professional values and behaviours</a:t>
            </a:r>
          </a:p>
        </p:txBody>
      </p:sp>
      <p:pic>
        <p:nvPicPr>
          <p:cNvPr id="139" name="Picture 3" descr="Picture 3"/>
          <p:cNvPicPr>
            <a:picLocks noChangeAspect="1"/>
          </p:cNvPicPr>
          <p:nvPr/>
        </p:nvPicPr>
        <p:blipFill>
          <a:blip r:embed="rId3"/>
          <a:srcRect/>
          <a:stretch>
            <a:fillRect/>
          </a:stretch>
        </p:blipFill>
        <p:spPr>
          <a:xfrm>
            <a:off x="6136257" y="553293"/>
            <a:ext cx="6665119" cy="63047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140" name="Rounded Rectangle 4"/>
          <p:cNvSpPr/>
          <p:nvPr/>
        </p:nvSpPr>
        <p:spPr>
          <a:xfrm>
            <a:off x="8144256" y="670559"/>
            <a:ext cx="2718817" cy="3657601"/>
          </a:xfrm>
          <a:prstGeom prst="roundRect">
            <a:avLst>
              <a:gd name="adj" fmla="val 16667"/>
            </a:avLst>
          </a:prstGeom>
          <a:ln w="38100">
            <a:solidFill>
              <a:srgbClr val="C0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6"/>
          <p:cNvSpPr/>
          <p:nvPr/>
        </p:nvSpPr>
        <p:spPr>
          <a:xfrm>
            <a:off x="6640986" y="5315711"/>
            <a:ext cx="5550308" cy="1550112"/>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45" name="Picture 3" descr="Picture 3"/>
          <p:cNvPicPr>
            <a:picLocks noChangeAspect="1"/>
          </p:cNvPicPr>
          <p:nvPr/>
        </p:nvPicPr>
        <p:blipFill>
          <a:blip r:embed="rId3"/>
          <a:stretch>
            <a:fillRect/>
          </a:stretch>
        </p:blipFill>
        <p:spPr>
          <a:xfrm>
            <a:off x="5550408" y="182380"/>
            <a:ext cx="7469807" cy="70658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146" name="Content Placeholder 2"/>
          <p:cNvSpPr txBox="1">
            <a:spLocks noGrp="1"/>
          </p:cNvSpPr>
          <p:nvPr>
            <p:ph type="body" sz="half" idx="1"/>
          </p:nvPr>
        </p:nvSpPr>
        <p:spPr>
          <a:xfrm>
            <a:off x="527900" y="1453057"/>
            <a:ext cx="5982629" cy="4442779"/>
          </a:xfrm>
          <a:prstGeom prst="rect">
            <a:avLst/>
          </a:prstGeom>
        </p:spPr>
        <p:txBody>
          <a:bodyPr/>
          <a:lstStyle/>
          <a:p>
            <a:pPr marL="0" indent="0">
              <a:spcBef>
                <a:spcPts val="600"/>
              </a:spcBef>
              <a:buSzTx/>
              <a:buFont typeface="Wingdings"/>
              <a:buNone/>
            </a:pPr>
            <a:r>
              <a:t>And six targeted domains:</a:t>
            </a:r>
          </a:p>
          <a:p>
            <a:pPr>
              <a:spcBef>
                <a:spcPts val="600"/>
              </a:spcBef>
              <a:defRPr sz="2400"/>
            </a:pPr>
            <a:r>
              <a:t>health promotion and illness prevention</a:t>
            </a:r>
          </a:p>
          <a:p>
            <a:pPr>
              <a:spcBef>
                <a:spcPts val="600"/>
              </a:spcBef>
              <a:defRPr sz="2400"/>
            </a:pPr>
            <a:r>
              <a:t>leadership and team working</a:t>
            </a:r>
          </a:p>
          <a:p>
            <a:pPr>
              <a:spcBef>
                <a:spcPts val="600"/>
              </a:spcBef>
              <a:defRPr sz="2400"/>
            </a:pPr>
            <a:r>
              <a:t>patient safety and quality improvement</a:t>
            </a:r>
          </a:p>
          <a:p>
            <a:pPr>
              <a:spcBef>
                <a:spcPts val="600"/>
              </a:spcBef>
              <a:defRPr sz="2400"/>
            </a:pPr>
            <a:r>
              <a:t>safeguarding vulnerable groups</a:t>
            </a:r>
          </a:p>
          <a:p>
            <a:pPr>
              <a:spcBef>
                <a:spcPts val="600"/>
              </a:spcBef>
              <a:defRPr sz="2400"/>
            </a:pPr>
            <a:r>
              <a:t>education and training</a:t>
            </a:r>
          </a:p>
          <a:p>
            <a:pPr>
              <a:spcBef>
                <a:spcPts val="600"/>
              </a:spcBef>
              <a:defRPr sz="2400"/>
            </a:pPr>
            <a:r>
              <a:t>research and scholarship</a:t>
            </a:r>
          </a:p>
        </p:txBody>
      </p:sp>
      <p:sp>
        <p:nvSpPr>
          <p:cNvPr id="147" name="Oval 5"/>
          <p:cNvSpPr/>
          <p:nvPr/>
        </p:nvSpPr>
        <p:spPr>
          <a:xfrm>
            <a:off x="6640986" y="1548383"/>
            <a:ext cx="1930489" cy="1694690"/>
          </a:xfrm>
          <a:prstGeom prst="ellipse">
            <a:avLst/>
          </a:prstGeom>
          <a:ln w="38100">
            <a:solidFill>
              <a:srgbClr val="C0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48" name="Oval 11"/>
          <p:cNvSpPr/>
          <p:nvPr/>
        </p:nvSpPr>
        <p:spPr>
          <a:xfrm>
            <a:off x="9806216" y="1524000"/>
            <a:ext cx="1930489" cy="1694689"/>
          </a:xfrm>
          <a:prstGeom prst="ellipse">
            <a:avLst/>
          </a:prstGeom>
          <a:ln w="38100">
            <a:solidFill>
              <a:srgbClr val="C0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49" name="Oval 12"/>
          <p:cNvSpPr/>
          <p:nvPr/>
        </p:nvSpPr>
        <p:spPr>
          <a:xfrm>
            <a:off x="10298089" y="3206495"/>
            <a:ext cx="1930489" cy="1694689"/>
          </a:xfrm>
          <a:prstGeom prst="ellipse">
            <a:avLst/>
          </a:prstGeom>
          <a:ln w="38100">
            <a:solidFill>
              <a:srgbClr val="C0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50" name="Oval 13"/>
          <p:cNvSpPr/>
          <p:nvPr/>
        </p:nvSpPr>
        <p:spPr>
          <a:xfrm>
            <a:off x="9244086" y="4651747"/>
            <a:ext cx="1930489" cy="1694689"/>
          </a:xfrm>
          <a:prstGeom prst="ellipse">
            <a:avLst/>
          </a:prstGeom>
          <a:ln w="38100">
            <a:solidFill>
              <a:srgbClr val="C0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51" name="Oval 14"/>
          <p:cNvSpPr/>
          <p:nvPr/>
        </p:nvSpPr>
        <p:spPr>
          <a:xfrm>
            <a:off x="7356368" y="4645650"/>
            <a:ext cx="1930489" cy="1694689"/>
          </a:xfrm>
          <a:prstGeom prst="ellipse">
            <a:avLst/>
          </a:prstGeom>
          <a:ln w="38100">
            <a:solidFill>
              <a:srgbClr val="C0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52" name="Oval 15"/>
          <p:cNvSpPr/>
          <p:nvPr/>
        </p:nvSpPr>
        <p:spPr>
          <a:xfrm>
            <a:off x="6157381" y="3283582"/>
            <a:ext cx="1930489" cy="1694689"/>
          </a:xfrm>
          <a:prstGeom prst="ellipse">
            <a:avLst/>
          </a:prstGeom>
          <a:ln w="38100">
            <a:solidFill>
              <a:srgbClr val="C0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le 1"/>
          <p:cNvSpPr txBox="1">
            <a:spLocks noGrp="1"/>
          </p:cNvSpPr>
          <p:nvPr>
            <p:ph type="title"/>
          </p:nvPr>
        </p:nvSpPr>
        <p:spPr>
          <a:xfrm>
            <a:off x="609600" y="667259"/>
            <a:ext cx="10972800" cy="818440"/>
          </a:xfrm>
          <a:prstGeom prst="rect">
            <a:avLst/>
          </a:prstGeom>
        </p:spPr>
        <p:txBody>
          <a:bodyPr/>
          <a:lstStyle>
            <a:lvl1pPr>
              <a:defRPr b="1"/>
            </a:lvl1pPr>
          </a:lstStyle>
          <a:p>
            <a:r>
              <a:t>Why do we need GPCs?</a:t>
            </a:r>
          </a:p>
        </p:txBody>
      </p:sp>
      <p:sp>
        <p:nvSpPr>
          <p:cNvPr id="157" name="Content Placeholder 2"/>
          <p:cNvSpPr txBox="1">
            <a:spLocks noGrp="1"/>
          </p:cNvSpPr>
          <p:nvPr>
            <p:ph type="body" idx="1"/>
          </p:nvPr>
        </p:nvSpPr>
        <p:spPr>
          <a:xfrm>
            <a:off x="609600" y="1667574"/>
            <a:ext cx="10972800" cy="3773106"/>
          </a:xfrm>
          <a:prstGeom prst="rect">
            <a:avLst/>
          </a:prstGeom>
        </p:spPr>
        <p:txBody>
          <a:bodyPr/>
          <a:lstStyle/>
          <a:p>
            <a:pPr>
              <a:lnSpc>
                <a:spcPct val="150000"/>
              </a:lnSpc>
            </a:pPr>
            <a:r>
              <a:t>GMC ‘fitness to practise’ data – shows most concerns about doctors’ performance fall into one or more of the domains </a:t>
            </a:r>
          </a:p>
          <a:p>
            <a:pPr>
              <a:lnSpc>
                <a:spcPct val="150000"/>
              </a:lnSpc>
            </a:pPr>
            <a:r>
              <a:t>Patient safety inquiries – major deficits in these basic areas of professional practice have been identified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p:cNvSpPr txBox="1">
            <a:spLocks noGrp="1"/>
          </p:cNvSpPr>
          <p:nvPr>
            <p:ph type="title"/>
          </p:nvPr>
        </p:nvSpPr>
        <p:spPr>
          <a:xfrm>
            <a:off x="633504" y="683856"/>
            <a:ext cx="9888723" cy="818440"/>
          </a:xfrm>
          <a:prstGeom prst="rect">
            <a:avLst/>
          </a:prstGeom>
        </p:spPr>
        <p:txBody>
          <a:bodyPr/>
          <a:lstStyle>
            <a:lvl1pPr>
              <a:defRPr b="1"/>
            </a:lvl1pPr>
          </a:lstStyle>
          <a:p>
            <a:r>
              <a:t>GPCs and the IM stage 1 curriculum</a:t>
            </a:r>
          </a:p>
        </p:txBody>
      </p:sp>
      <p:sp>
        <p:nvSpPr>
          <p:cNvPr id="167" name="Content Placeholder 2"/>
          <p:cNvSpPr txBox="1">
            <a:spLocks noGrp="1"/>
          </p:cNvSpPr>
          <p:nvPr>
            <p:ph type="body" idx="1"/>
          </p:nvPr>
        </p:nvSpPr>
        <p:spPr>
          <a:xfrm>
            <a:off x="633503" y="1680519"/>
            <a:ext cx="8470743" cy="4445646"/>
          </a:xfrm>
          <a:prstGeom prst="rect">
            <a:avLst/>
          </a:prstGeom>
        </p:spPr>
        <p:txBody>
          <a:bodyPr/>
          <a:lstStyle/>
          <a:p>
            <a:r>
              <a:t>The GPC domain outcomes have been integrated into the IM stage 1 curriculum components</a:t>
            </a:r>
          </a:p>
          <a:p>
            <a:r>
              <a:t>The domains are mapped to each of the generic and clinical capabilities in practice (CiPs)</a:t>
            </a:r>
          </a:p>
          <a:p>
            <a:r>
              <a:t>Trainees must demonstrate these core professional capabilities at every stage of training as part of the holistic development of responsible professionals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txBox="1">
            <a:spLocks noGrp="1"/>
          </p:cNvSpPr>
          <p:nvPr>
            <p:ph type="title"/>
          </p:nvPr>
        </p:nvSpPr>
        <p:spPr>
          <a:xfrm>
            <a:off x="633504" y="683856"/>
            <a:ext cx="9888723" cy="818440"/>
          </a:xfrm>
          <a:prstGeom prst="rect">
            <a:avLst/>
          </a:prstGeom>
        </p:spPr>
        <p:txBody>
          <a:bodyPr/>
          <a:lstStyle>
            <a:lvl1pPr>
              <a:defRPr b="1"/>
            </a:lvl1pPr>
          </a:lstStyle>
          <a:p>
            <a:r>
              <a:t>GPCs and the IM stage 1 curriculum</a:t>
            </a:r>
          </a:p>
        </p:txBody>
      </p:sp>
      <p:sp>
        <p:nvSpPr>
          <p:cNvPr id="172" name="Content Placeholder 2"/>
          <p:cNvSpPr txBox="1">
            <a:spLocks noGrp="1"/>
          </p:cNvSpPr>
          <p:nvPr>
            <p:ph type="body" idx="1"/>
          </p:nvPr>
        </p:nvSpPr>
        <p:spPr>
          <a:xfrm>
            <a:off x="633503" y="1680519"/>
            <a:ext cx="8470743" cy="4445646"/>
          </a:xfrm>
          <a:prstGeom prst="rect">
            <a:avLst/>
          </a:prstGeom>
        </p:spPr>
        <p:txBody>
          <a:bodyPr/>
          <a:lstStyle/>
          <a:p>
            <a:pPr marL="0" indent="0">
              <a:buSzTx/>
              <a:buFont typeface="Wingdings"/>
              <a:buNone/>
            </a:pPr>
            <a:r>
              <a:t>This integrated approach will: </a:t>
            </a:r>
          </a:p>
          <a:p>
            <a:r>
              <a:t>allow early detection of issues (associated with fitness to practise)</a:t>
            </a:r>
          </a:p>
          <a:p>
            <a:r>
              <a:t>minimise the possibility that concerns are identified during final phases of training</a:t>
            </a:r>
          </a:p>
          <a:p>
            <a:r>
              <a:t>support trainees in their holistic development as a safe, effective clinician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3"/>
          <p:cNvSpPr txBox="1">
            <a:spLocks noGrp="1"/>
          </p:cNvSpPr>
          <p:nvPr>
            <p:ph type="title"/>
          </p:nvPr>
        </p:nvSpPr>
        <p:spPr>
          <a:prstGeom prst="rect">
            <a:avLst/>
          </a:prstGeom>
        </p:spPr>
        <p:txBody>
          <a:bodyPr/>
          <a:lstStyle/>
          <a:p>
            <a:r>
              <a:t>Capabilities in practice</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prstGeom prst="rect">
            <a:avLst/>
          </a:prstGeom>
        </p:spPr>
        <p:txBody>
          <a:bodyPr/>
          <a:lstStyle>
            <a:lvl1pPr>
              <a:defRPr b="1"/>
            </a:lvl1pPr>
          </a:lstStyle>
          <a:p>
            <a:r>
              <a:t>Capabilities in practice </a:t>
            </a:r>
          </a:p>
        </p:txBody>
      </p:sp>
      <p:sp>
        <p:nvSpPr>
          <p:cNvPr id="146" name="Content Placeholder 2"/>
          <p:cNvSpPr txBox="1">
            <a:spLocks noGrp="1"/>
          </p:cNvSpPr>
          <p:nvPr>
            <p:ph type="body" idx="1"/>
          </p:nvPr>
        </p:nvSpPr>
        <p:spPr>
          <a:xfrm>
            <a:off x="609599" y="1458097"/>
            <a:ext cx="10254345" cy="4668068"/>
          </a:xfrm>
          <a:prstGeom prst="rect">
            <a:avLst/>
          </a:prstGeom>
        </p:spPr>
        <p:txBody>
          <a:bodyPr/>
          <a:lstStyle/>
          <a:p>
            <a:pPr marL="342900" lvl="1" indent="-342900">
              <a:buFont typeface="Arial"/>
              <a:buChar char="•"/>
            </a:pPr>
            <a:r>
              <a:t>Capabilities in practice (CiPs) describe the professional tasks or work within the scope of internal medicine</a:t>
            </a:r>
            <a:endParaRPr sz="2400"/>
          </a:p>
          <a:p>
            <a:pPr marL="342900" lvl="1" indent="-342900">
              <a:buFont typeface="Arial"/>
              <a:buChar char="•"/>
            </a:pPr>
            <a:r>
              <a:t>CiPs are based on the format of entrustable professional activities </a:t>
            </a:r>
            <a:endParaRPr sz="2400"/>
          </a:p>
          <a:p>
            <a:pPr marL="342900" lvl="1" indent="-342900">
              <a:buFont typeface="Arial"/>
              <a:buChar char="•"/>
            </a:pPr>
            <a:r>
              <a:t>They utilise professional judgement of appropriately trained, expert assessors (clinical and educational supervisors), as a key aspect of the validity of assessment</a:t>
            </a:r>
            <a:endParaRPr sz="2400"/>
          </a:p>
          <a:p>
            <a:pPr marL="342900" lvl="1" indent="-342900">
              <a:buFont typeface="Arial"/>
              <a:buChar char="•"/>
            </a:pPr>
            <a:r>
              <a:t>A defensible way of forming global judgements of professional performance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a:spLocks noGrp="1"/>
          </p:cNvSpPr>
          <p:nvPr>
            <p:ph type="title"/>
          </p:nvPr>
        </p:nvSpPr>
        <p:spPr>
          <a:prstGeom prst="rect">
            <a:avLst/>
          </a:prstGeom>
        </p:spPr>
        <p:txBody>
          <a:bodyPr/>
          <a:lstStyle>
            <a:lvl1pPr>
              <a:defRPr b="1"/>
            </a:lvl1pPr>
          </a:lstStyle>
          <a:p>
            <a:r>
              <a:t>Capabilities in practice and internal medicine stage 1</a:t>
            </a:r>
          </a:p>
        </p:txBody>
      </p:sp>
      <p:sp>
        <p:nvSpPr>
          <p:cNvPr id="151" name="Content Placeholder 2"/>
          <p:cNvSpPr txBox="1">
            <a:spLocks noGrp="1"/>
          </p:cNvSpPr>
          <p:nvPr>
            <p:ph type="body" idx="1"/>
          </p:nvPr>
        </p:nvSpPr>
        <p:spPr>
          <a:xfrm>
            <a:off x="609600" y="1399349"/>
            <a:ext cx="9943070" cy="4811981"/>
          </a:xfrm>
          <a:prstGeom prst="rect">
            <a:avLst/>
          </a:prstGeom>
        </p:spPr>
        <p:txBody>
          <a:bodyPr/>
          <a:lstStyle/>
          <a:p>
            <a:pPr marL="0" indent="0">
              <a:buSzTx/>
              <a:buFont typeface="Wingdings"/>
              <a:buNone/>
            </a:pPr>
            <a:r>
              <a:t>There are a total of 14 capabilities in practice (CiPs) which are the learning outcomes for internal medicine stage 1</a:t>
            </a:r>
          </a:p>
          <a:p>
            <a:pPr marL="0" indent="0">
              <a:buSzTx/>
              <a:buFont typeface="Wingdings"/>
              <a:buNone/>
            </a:pPr>
            <a:r>
              <a:t>Each CiP is further broken down into:</a:t>
            </a:r>
          </a:p>
          <a:p>
            <a:pPr>
              <a:defRPr sz="2600"/>
            </a:pPr>
            <a:r>
              <a:t>descriptors </a:t>
            </a:r>
          </a:p>
          <a:p>
            <a:pPr>
              <a:defRPr sz="2600"/>
            </a:pPr>
            <a:r>
              <a:t>the expected levels of performance</a:t>
            </a:r>
          </a:p>
          <a:p>
            <a:pPr>
              <a:defRPr sz="2600"/>
            </a:pPr>
            <a:r>
              <a:t>how the CiP is mapped to the relevant Generic Professional Capabilities (GPC)</a:t>
            </a:r>
          </a:p>
          <a:p>
            <a:pPr>
              <a:defRPr sz="2600"/>
            </a:pPr>
            <a:r>
              <a:t>the evidence that may be used to inform entrustment decisions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txBox="1">
            <a:spLocks noGrp="1"/>
          </p:cNvSpPr>
          <p:nvPr>
            <p:ph type="title"/>
          </p:nvPr>
        </p:nvSpPr>
        <p:spPr>
          <a:prstGeom prst="rect">
            <a:avLst/>
          </a:prstGeom>
        </p:spPr>
        <p:txBody>
          <a:bodyPr/>
          <a:lstStyle>
            <a:lvl1pPr>
              <a:defRPr b="1"/>
            </a:lvl1pPr>
          </a:lstStyle>
          <a:p>
            <a:r>
              <a:t>Capabilities in practice descriptors</a:t>
            </a:r>
          </a:p>
        </p:txBody>
      </p:sp>
      <p:sp>
        <p:nvSpPr>
          <p:cNvPr id="156" name="Content Placeholder 2"/>
          <p:cNvSpPr txBox="1">
            <a:spLocks noGrp="1"/>
          </p:cNvSpPr>
          <p:nvPr>
            <p:ph type="body" idx="1"/>
          </p:nvPr>
        </p:nvSpPr>
        <p:spPr>
          <a:prstGeom prst="rect">
            <a:avLst/>
          </a:prstGeom>
        </p:spPr>
        <p:txBody>
          <a:bodyPr/>
          <a:lstStyle/>
          <a:p>
            <a:r>
              <a:t>Each CiP has a set of descriptors associated with that activity or task</a:t>
            </a:r>
          </a:p>
          <a:p>
            <a:r>
              <a:t>These descriptors indicate the minimum level of knowledge, skills and attitudes which should be demonstrated by stage 1 internal medicine doctors</a:t>
            </a:r>
          </a:p>
          <a:p>
            <a:r>
              <a:t>The descriptors are not a comprehensive list and there are many more examples that would provide equally valid evidence of performance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1"/>
          <p:cNvSpPr txBox="1">
            <a:spLocks noGrp="1"/>
          </p:cNvSpPr>
          <p:nvPr>
            <p:ph type="title"/>
          </p:nvPr>
        </p:nvSpPr>
        <p:spPr>
          <a:prstGeom prst="rect">
            <a:avLst/>
          </a:prstGeom>
        </p:spPr>
        <p:txBody>
          <a:bodyPr/>
          <a:lstStyle>
            <a:lvl1pPr>
              <a:defRPr b="1"/>
            </a:lvl1pPr>
          </a:lstStyle>
          <a:p>
            <a:r>
              <a:t>Background and history</a:t>
            </a:r>
          </a:p>
        </p:txBody>
      </p:sp>
      <p:sp>
        <p:nvSpPr>
          <p:cNvPr id="166" name="Content Placeholder 2"/>
          <p:cNvSpPr txBox="1">
            <a:spLocks noGrp="1"/>
          </p:cNvSpPr>
          <p:nvPr>
            <p:ph type="body" idx="1"/>
          </p:nvPr>
        </p:nvSpPr>
        <p:spPr>
          <a:prstGeom prst="rect">
            <a:avLst/>
          </a:prstGeom>
        </p:spPr>
        <p:txBody>
          <a:bodyPr/>
          <a:lstStyle/>
          <a:p>
            <a:r>
              <a:t>Modernising Medical Careers 2007 (MMC and </a:t>
            </a:r>
            <a:r>
              <a:rPr i="1"/>
              <a:t>MTAS</a:t>
            </a:r>
            <a:r>
              <a:t>)</a:t>
            </a:r>
          </a:p>
          <a:p>
            <a:r>
              <a:t>Core Medical Training August 2007</a:t>
            </a:r>
          </a:p>
          <a:p>
            <a:r>
              <a:t>A syllabus and a spiral curriculum</a:t>
            </a:r>
          </a:p>
          <a:p>
            <a:r>
              <a:t>Competency based education</a:t>
            </a:r>
          </a:p>
          <a:p>
            <a:r>
              <a:t>Workplace based assessment</a:t>
            </a:r>
          </a:p>
          <a:p>
            <a:r>
              <a:t>Educational and clinical supervisors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6">
                                            <p:bg/>
                                          </p:spTgt>
                                        </p:tgtEl>
                                        <p:attrNameLst>
                                          <p:attrName>style.visibility</p:attrName>
                                        </p:attrNameLst>
                                      </p:cBhvr>
                                      <p:to>
                                        <p:strVal val="visible"/>
                                      </p:to>
                                    </p:set>
                                    <p:animEffect transition="in" filter="dissolve">
                                      <p:cBhvr>
                                        <p:cTn id="7" dur="750"/>
                                        <p:tgtEl>
                                          <p:spTgt spid="166">
                                            <p:bg/>
                                          </p:spTgt>
                                        </p:tgtEl>
                                      </p:cBhvr>
                                    </p:animEffect>
                                  </p:childTnLst>
                                </p:cTn>
                              </p:par>
                              <p:par>
                                <p:cTn id="8" presetID="9" presetClass="entr" presetSubtype="0" fill="hold" grpId="1" nodeType="withEffect">
                                  <p:stCondLst>
                                    <p:cond delay="0"/>
                                  </p:stCondLst>
                                  <p:iterate>
                                    <p:tmAbs val="0"/>
                                  </p:iterate>
                                  <p:childTnLst>
                                    <p:set>
                                      <p:cBhvr>
                                        <p:cTn id="9" fill="hold"/>
                                        <p:tgtEl>
                                          <p:spTgt spid="166">
                                            <p:txEl>
                                              <p:pRg st="0" end="0"/>
                                            </p:txEl>
                                          </p:spTgt>
                                        </p:tgtEl>
                                        <p:attrNameLst>
                                          <p:attrName>style.visibility</p:attrName>
                                        </p:attrNameLst>
                                      </p:cBhvr>
                                      <p:to>
                                        <p:strVal val="visible"/>
                                      </p:to>
                                    </p:set>
                                    <p:animEffect transition="in" filter="dissolve">
                                      <p:cBhvr>
                                        <p:cTn id="10" dur="750"/>
                                        <p:tgtEl>
                                          <p:spTgt spid="16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6">
                                            <p:txEl>
                                              <p:pRg st="1" end="1"/>
                                            </p:txEl>
                                          </p:spTgt>
                                        </p:tgtEl>
                                        <p:attrNameLst>
                                          <p:attrName>style.visibility</p:attrName>
                                        </p:attrNameLst>
                                      </p:cBhvr>
                                      <p:to>
                                        <p:strVal val="visible"/>
                                      </p:to>
                                    </p:set>
                                    <p:animEffect transition="in" filter="dissolve">
                                      <p:cBhvr>
                                        <p:cTn id="15" dur="750"/>
                                        <p:tgtEl>
                                          <p:spTgt spid="16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66">
                                            <p:txEl>
                                              <p:pRg st="2" end="2"/>
                                            </p:txEl>
                                          </p:spTgt>
                                        </p:tgtEl>
                                        <p:attrNameLst>
                                          <p:attrName>style.visibility</p:attrName>
                                        </p:attrNameLst>
                                      </p:cBhvr>
                                      <p:to>
                                        <p:strVal val="visible"/>
                                      </p:to>
                                    </p:set>
                                    <p:animEffect transition="in" filter="dissolve">
                                      <p:cBhvr>
                                        <p:cTn id="20" dur="750"/>
                                        <p:tgtEl>
                                          <p:spTgt spid="16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66">
                                            <p:txEl>
                                              <p:pRg st="3" end="3"/>
                                            </p:txEl>
                                          </p:spTgt>
                                        </p:tgtEl>
                                        <p:attrNameLst>
                                          <p:attrName>style.visibility</p:attrName>
                                        </p:attrNameLst>
                                      </p:cBhvr>
                                      <p:to>
                                        <p:strVal val="visible"/>
                                      </p:to>
                                    </p:set>
                                    <p:animEffect transition="in" filter="dissolve">
                                      <p:cBhvr>
                                        <p:cTn id="25" dur="750"/>
                                        <p:tgtEl>
                                          <p:spTgt spid="16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166">
                                            <p:txEl>
                                              <p:pRg st="4" end="4"/>
                                            </p:txEl>
                                          </p:spTgt>
                                        </p:tgtEl>
                                        <p:attrNameLst>
                                          <p:attrName>style.visibility</p:attrName>
                                        </p:attrNameLst>
                                      </p:cBhvr>
                                      <p:to>
                                        <p:strVal val="visible"/>
                                      </p:to>
                                    </p:set>
                                    <p:animEffect transition="in" filter="dissolve">
                                      <p:cBhvr>
                                        <p:cTn id="30" dur="750"/>
                                        <p:tgtEl>
                                          <p:spTgt spid="16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1" nodeType="clickEffect">
                                  <p:stCondLst>
                                    <p:cond delay="0"/>
                                  </p:stCondLst>
                                  <p:iterate>
                                    <p:tmAbs val="0"/>
                                  </p:iterate>
                                  <p:childTnLst>
                                    <p:set>
                                      <p:cBhvr>
                                        <p:cTn id="34" fill="hold"/>
                                        <p:tgtEl>
                                          <p:spTgt spid="166">
                                            <p:txEl>
                                              <p:pRg st="5" end="5"/>
                                            </p:txEl>
                                          </p:spTgt>
                                        </p:tgtEl>
                                        <p:attrNameLst>
                                          <p:attrName>style.visibility</p:attrName>
                                        </p:attrNameLst>
                                      </p:cBhvr>
                                      <p:to>
                                        <p:strVal val="visible"/>
                                      </p:to>
                                    </p:set>
                                    <p:animEffect transition="in" filter="dissolve">
                                      <p:cBhvr>
                                        <p:cTn id="35" dur="750"/>
                                        <p:tgtEl>
                                          <p:spTgt spid="1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build="p"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ontent Placeholder 2"/>
          <p:cNvSpPr txBox="1">
            <a:spLocks noGrp="1"/>
          </p:cNvSpPr>
          <p:nvPr>
            <p:ph type="body" sz="quarter" idx="1"/>
          </p:nvPr>
        </p:nvSpPr>
        <p:spPr>
          <a:xfrm>
            <a:off x="609600" y="1327202"/>
            <a:ext cx="10972800" cy="1511569"/>
          </a:xfrm>
          <a:prstGeom prst="rect">
            <a:avLst/>
          </a:prstGeom>
        </p:spPr>
        <p:txBody>
          <a:bodyPr/>
          <a:lstStyle>
            <a:lvl1pPr marL="0" indent="0">
              <a:buSzTx/>
              <a:buFont typeface="Wingdings"/>
              <a:buNone/>
            </a:lvl1pPr>
          </a:lstStyle>
          <a:p>
            <a:r>
              <a:t>The 14 CiPs are grouped into two categories</a:t>
            </a:r>
          </a:p>
        </p:txBody>
      </p:sp>
      <p:sp>
        <p:nvSpPr>
          <p:cNvPr id="161" name="Rectangle 3"/>
          <p:cNvSpPr/>
          <p:nvPr/>
        </p:nvSpPr>
        <p:spPr>
          <a:xfrm>
            <a:off x="1105710" y="2081888"/>
            <a:ext cx="3758390" cy="3393441"/>
          </a:xfrm>
          <a:prstGeom prst="rect">
            <a:avLst/>
          </a:prstGeom>
          <a:gradFill>
            <a:gsLst>
              <a:gs pos="0">
                <a:srgbClr val="F6F9FC"/>
              </a:gs>
              <a:gs pos="100000">
                <a:srgbClr val="BD89B8"/>
              </a:gs>
            </a:gsLst>
            <a:lin ang="54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lgn="ctr" defTabSz="457200">
              <a:defRPr sz="2800" b="1"/>
            </a:pPr>
            <a:r>
              <a:t>Generic CiPs</a:t>
            </a:r>
          </a:p>
          <a:p>
            <a:pPr algn="ctr" defTabSz="457200">
              <a:defRPr sz="2800"/>
            </a:pPr>
            <a:endParaRPr/>
          </a:p>
          <a:p>
            <a:pPr algn="ctr" defTabSz="457200">
              <a:defRPr sz="2400"/>
            </a:pPr>
            <a:r>
              <a:t>Covering the universal requirements of all specialties as described in Good Medical Practice (GMP) and Generic Professional Capabilities (GPC) frameworks</a:t>
            </a:r>
          </a:p>
        </p:txBody>
      </p:sp>
      <p:sp>
        <p:nvSpPr>
          <p:cNvPr id="162" name="Rectangle 4"/>
          <p:cNvSpPr/>
          <p:nvPr/>
        </p:nvSpPr>
        <p:spPr>
          <a:xfrm>
            <a:off x="6248400" y="2081888"/>
            <a:ext cx="3758389" cy="2631440"/>
          </a:xfrm>
          <a:prstGeom prst="rect">
            <a:avLst/>
          </a:prstGeom>
          <a:gradFill>
            <a:gsLst>
              <a:gs pos="0">
                <a:srgbClr val="F6F9FC"/>
              </a:gs>
              <a:gs pos="100000">
                <a:srgbClr val="808080"/>
              </a:gs>
            </a:gsLst>
            <a:lin ang="54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lgn="ctr" defTabSz="457200">
              <a:defRPr sz="2800" b="1"/>
            </a:pPr>
            <a:r>
              <a:t>Clinical CiPs</a:t>
            </a:r>
          </a:p>
          <a:p>
            <a:pPr algn="ctr" defTabSz="457200">
              <a:defRPr sz="2800"/>
            </a:pPr>
            <a:endParaRPr/>
          </a:p>
          <a:p>
            <a:pPr algn="ctr" defTabSz="457200">
              <a:defRPr sz="2400"/>
            </a:pPr>
            <a:r>
              <a:t>Covering the clinical tasks or activities which are essential to the practice of internal medicine</a:t>
            </a:r>
          </a:p>
        </p:txBody>
      </p:sp>
      <p:sp>
        <p:nvSpPr>
          <p:cNvPr id="163" name="Title 1"/>
          <p:cNvSpPr txBox="1"/>
          <p:nvPr/>
        </p:nvSpPr>
        <p:spPr>
          <a:xfrm>
            <a:off x="609600" y="611468"/>
            <a:ext cx="10972800" cy="818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ctr">
            <a:normAutofit/>
          </a:bodyPr>
          <a:lstStyle>
            <a:lvl1pPr defTabSz="457200">
              <a:defRPr sz="3200" b="1"/>
            </a:lvl1pPr>
          </a:lstStyle>
          <a:p>
            <a:r>
              <a:t>Capabilities in practice and internal medicine stage 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itle 1"/>
          <p:cNvSpPr txBox="1">
            <a:spLocks noGrp="1"/>
          </p:cNvSpPr>
          <p:nvPr>
            <p:ph type="title"/>
          </p:nvPr>
        </p:nvSpPr>
        <p:spPr>
          <a:prstGeom prst="rect">
            <a:avLst/>
          </a:prstGeom>
        </p:spPr>
        <p:txBody>
          <a:bodyPr/>
          <a:lstStyle>
            <a:lvl1pPr>
              <a:defRPr b="1"/>
            </a:lvl1pPr>
          </a:lstStyle>
          <a:p>
            <a:r>
              <a:t>The six generic capabilities in practice</a:t>
            </a:r>
          </a:p>
        </p:txBody>
      </p:sp>
      <p:sp>
        <p:nvSpPr>
          <p:cNvPr id="168" name="Content Placeholder 2"/>
          <p:cNvSpPr txBox="1">
            <a:spLocks noGrp="1"/>
          </p:cNvSpPr>
          <p:nvPr>
            <p:ph type="body" idx="1"/>
          </p:nvPr>
        </p:nvSpPr>
        <p:spPr>
          <a:xfrm>
            <a:off x="609599" y="1327201"/>
            <a:ext cx="10128424" cy="5099229"/>
          </a:xfrm>
          <a:prstGeom prst="rect">
            <a:avLst/>
          </a:prstGeom>
        </p:spPr>
        <p:txBody>
          <a:bodyPr/>
          <a:lstStyle/>
          <a:p>
            <a:pPr marL="457200" indent="-457200">
              <a:spcBef>
                <a:spcPts val="600"/>
              </a:spcBef>
              <a:buAutoNum type="arabicPeriod"/>
              <a:defRPr sz="2600"/>
            </a:pPr>
            <a:r>
              <a:t>The ability to successfully function within NHS organisational and management systems </a:t>
            </a:r>
          </a:p>
          <a:p>
            <a:pPr marL="457200" indent="-457200">
              <a:spcBef>
                <a:spcPts val="600"/>
              </a:spcBef>
              <a:buAutoNum type="arabicPeriod"/>
              <a:defRPr sz="2600"/>
            </a:pPr>
            <a:r>
              <a:t>Able to deal with ethical and legal issues related to clinical practice </a:t>
            </a:r>
          </a:p>
          <a:p>
            <a:pPr marL="457200" indent="-457200">
              <a:spcBef>
                <a:spcPts val="600"/>
              </a:spcBef>
              <a:buAutoNum type="arabicPeriod"/>
              <a:defRPr sz="2600"/>
            </a:pPr>
            <a:r>
              <a:t>Communicates effectively and is able to share decision making, while maintaining appropriate situational awareness, professional behaviour and professional judgement</a:t>
            </a:r>
          </a:p>
          <a:p>
            <a:pPr marL="457200" indent="-457200">
              <a:spcBef>
                <a:spcPts val="600"/>
              </a:spcBef>
              <a:buAutoNum type="arabicPeriod"/>
              <a:defRPr sz="2600"/>
            </a:pPr>
            <a:r>
              <a:t>Is focussed on patient safety and delivers effective quality improvement in patient care </a:t>
            </a:r>
          </a:p>
          <a:p>
            <a:pPr marL="457200" indent="-457200">
              <a:spcBef>
                <a:spcPts val="600"/>
              </a:spcBef>
              <a:buAutoNum type="arabicPeriod"/>
              <a:defRPr sz="2600"/>
            </a:pPr>
            <a:r>
              <a:t>Carrying out research and managing data appropriately </a:t>
            </a:r>
          </a:p>
          <a:p>
            <a:pPr marL="457200" indent="-457200">
              <a:spcBef>
                <a:spcPts val="600"/>
              </a:spcBef>
              <a:buAutoNum type="arabicPeriod"/>
              <a:defRPr sz="2600"/>
            </a:pPr>
            <a:r>
              <a:t>Acting as a clinical teacher and clinical supervisor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p:cNvSpPr txBox="1">
            <a:spLocks noGrp="1"/>
          </p:cNvSpPr>
          <p:nvPr>
            <p:ph type="title"/>
          </p:nvPr>
        </p:nvSpPr>
        <p:spPr>
          <a:prstGeom prst="rect">
            <a:avLst/>
          </a:prstGeom>
        </p:spPr>
        <p:txBody>
          <a:bodyPr/>
          <a:lstStyle>
            <a:lvl1pPr>
              <a:defRPr b="1"/>
            </a:lvl1pPr>
          </a:lstStyle>
          <a:p>
            <a:r>
              <a:t>The eight clinical capabilities in practice:</a:t>
            </a:r>
          </a:p>
        </p:txBody>
      </p:sp>
      <p:sp>
        <p:nvSpPr>
          <p:cNvPr id="173" name="Content Placeholder 2"/>
          <p:cNvSpPr txBox="1">
            <a:spLocks noGrp="1"/>
          </p:cNvSpPr>
          <p:nvPr>
            <p:ph type="body" idx="1"/>
          </p:nvPr>
        </p:nvSpPr>
        <p:spPr>
          <a:xfrm>
            <a:off x="609600" y="1287873"/>
            <a:ext cx="10295467" cy="4734933"/>
          </a:xfrm>
          <a:prstGeom prst="rect">
            <a:avLst/>
          </a:prstGeom>
        </p:spPr>
        <p:txBody>
          <a:bodyPr/>
          <a:lstStyle/>
          <a:p>
            <a:pPr marL="452627" indent="-452627" defTabSz="452627">
              <a:spcBef>
                <a:spcPts val="500"/>
              </a:spcBef>
              <a:buAutoNum type="arabicPeriod"/>
              <a:defRPr sz="2376"/>
            </a:pPr>
            <a:r>
              <a:t>Managing an acute unselected take</a:t>
            </a:r>
          </a:p>
          <a:p>
            <a:pPr marL="452627" indent="-452627" defTabSz="452627">
              <a:spcBef>
                <a:spcPts val="500"/>
              </a:spcBef>
              <a:buAutoNum type="arabicPeriod"/>
              <a:defRPr sz="2376"/>
            </a:pPr>
            <a:r>
              <a:t>Managing an acute specialty-related take</a:t>
            </a:r>
          </a:p>
          <a:p>
            <a:pPr marL="452627" indent="-452627" defTabSz="452627">
              <a:spcBef>
                <a:spcPts val="500"/>
              </a:spcBef>
              <a:buAutoNum type="arabicPeriod"/>
              <a:defRPr sz="2376"/>
            </a:pPr>
            <a:r>
              <a:t>Providing continuity of care to medical in-patients, including management of comorbidities and cognitive impairment</a:t>
            </a:r>
          </a:p>
          <a:p>
            <a:pPr marL="452627" indent="-452627" defTabSz="452627">
              <a:spcBef>
                <a:spcPts val="500"/>
              </a:spcBef>
              <a:buAutoNum type="arabicPeriod"/>
              <a:defRPr sz="2376"/>
            </a:pPr>
            <a:r>
              <a:t>Managing patients in an outpatient clinic, ambulatory or community setting (including management of long term conditions)</a:t>
            </a:r>
          </a:p>
          <a:p>
            <a:pPr marL="452627" indent="-452627" defTabSz="452627">
              <a:spcBef>
                <a:spcPts val="500"/>
              </a:spcBef>
              <a:buAutoNum type="arabicPeriod"/>
              <a:defRPr sz="2376"/>
            </a:pPr>
            <a:r>
              <a:t>Managing problems in patients in other specialties and special cases </a:t>
            </a:r>
          </a:p>
          <a:p>
            <a:pPr marL="452627" indent="-452627" defTabSz="452627">
              <a:spcBef>
                <a:spcPts val="500"/>
              </a:spcBef>
              <a:buAutoNum type="arabicPeriod"/>
              <a:defRPr sz="2376"/>
            </a:pPr>
            <a:r>
              <a:t>Managing a multi-disciplinary team including effective discharge planning</a:t>
            </a:r>
          </a:p>
          <a:p>
            <a:pPr marL="452627" indent="-452627" defTabSz="452627">
              <a:spcBef>
                <a:spcPts val="500"/>
              </a:spcBef>
              <a:buAutoNum type="arabicPeriod"/>
              <a:defRPr sz="2376"/>
            </a:pPr>
            <a:r>
              <a:t>Delivering effective resuscitation and managing acutely deteriorating patient </a:t>
            </a:r>
          </a:p>
          <a:p>
            <a:pPr marL="452627" indent="-452627" defTabSz="452627">
              <a:spcBef>
                <a:spcPts val="500"/>
              </a:spcBef>
              <a:buAutoNum type="arabicPeriod"/>
              <a:defRPr sz="2376"/>
            </a:pPr>
            <a:r>
              <a:t>Managing end of life and applying palliative care skills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a:t>
            </a:r>
          </a:p>
        </p:txBody>
      </p:sp>
      <p:sp>
        <p:nvSpPr>
          <p:cNvPr id="3" name="Text Placeholder 2"/>
          <p:cNvSpPr>
            <a:spLocks noGrp="1"/>
          </p:cNvSpPr>
          <p:nvPr>
            <p:ph type="body" idx="1"/>
          </p:nvPr>
        </p:nvSpPr>
        <p:spPr/>
        <p:txBody>
          <a:bodyPr>
            <a:normAutofit/>
          </a:bodyPr>
          <a:lstStyle/>
          <a:p>
            <a:r>
              <a:rPr lang="en-US" dirty="0"/>
              <a:t>WPBA</a:t>
            </a:r>
          </a:p>
          <a:p>
            <a:pPr lvl="1"/>
            <a:r>
              <a:rPr lang="en-US" sz="2400" dirty="0" err="1"/>
              <a:t>Acats</a:t>
            </a:r>
            <a:endParaRPr lang="en-US" sz="2400" dirty="0"/>
          </a:p>
          <a:p>
            <a:pPr lvl="1"/>
            <a:r>
              <a:rPr lang="en-US" sz="2400" dirty="0" err="1"/>
              <a:t>Minicex</a:t>
            </a:r>
            <a:endParaRPr lang="en-US" sz="2400" dirty="0"/>
          </a:p>
          <a:p>
            <a:pPr lvl="1"/>
            <a:r>
              <a:rPr lang="en-US" sz="2400" dirty="0" err="1"/>
              <a:t>cbds</a:t>
            </a:r>
            <a:endParaRPr lang="en-US" sz="2400" dirty="0"/>
          </a:p>
          <a:p>
            <a:r>
              <a:rPr lang="en-US" dirty="0"/>
              <a:t>MCR</a:t>
            </a:r>
          </a:p>
          <a:p>
            <a:r>
              <a:rPr lang="en-US" dirty="0"/>
              <a:t>360/tabs</a:t>
            </a:r>
          </a:p>
          <a:p>
            <a:r>
              <a:rPr lang="en-US" dirty="0"/>
              <a:t>MRCP</a:t>
            </a:r>
          </a:p>
          <a:p>
            <a:r>
              <a:rPr lang="en-US" dirty="0"/>
              <a:t>LFG</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le 1"/>
          <p:cNvSpPr txBox="1">
            <a:spLocks noGrp="1"/>
          </p:cNvSpPr>
          <p:nvPr>
            <p:ph type="title"/>
          </p:nvPr>
        </p:nvSpPr>
        <p:spPr>
          <a:xfrm>
            <a:off x="609600" y="346893"/>
            <a:ext cx="10972800" cy="818439"/>
          </a:xfrm>
          <a:prstGeom prst="rect">
            <a:avLst/>
          </a:prstGeom>
        </p:spPr>
        <p:txBody>
          <a:bodyPr/>
          <a:lstStyle/>
          <a:p>
            <a:r>
              <a:t>Capabilities in practice – an example</a:t>
            </a:r>
          </a:p>
        </p:txBody>
      </p:sp>
      <p:graphicFrame>
        <p:nvGraphicFramePr>
          <p:cNvPr id="178" name="Table 4"/>
          <p:cNvGraphicFramePr/>
          <p:nvPr/>
        </p:nvGraphicFramePr>
        <p:xfrm>
          <a:off x="609598" y="1086954"/>
          <a:ext cx="11299371" cy="4206240"/>
        </p:xfrm>
        <a:graphic>
          <a:graphicData uri="http://schemas.openxmlformats.org/drawingml/2006/table">
            <a:tbl>
              <a:tblPr firstRow="1" bandRow="1">
                <a:tableStyleId>{4C3C2611-4C71-4FC5-86AE-919BDF0F9419}</a:tableStyleId>
              </a:tblPr>
              <a:tblGrid>
                <a:gridCol w="1977405">
                  <a:extLst>
                    <a:ext uri="{9D8B030D-6E8A-4147-A177-3AD203B41FA5}">
                      <a16:colId xmlns:a16="http://schemas.microsoft.com/office/drawing/2014/main" val="20000"/>
                    </a:ext>
                  </a:extLst>
                </a:gridCol>
                <a:gridCol w="9321966">
                  <a:extLst>
                    <a:ext uri="{9D8B030D-6E8A-4147-A177-3AD203B41FA5}">
                      <a16:colId xmlns:a16="http://schemas.microsoft.com/office/drawing/2014/main" val="20001"/>
                    </a:ext>
                  </a:extLst>
                </a:gridCol>
              </a:tblGrid>
              <a:tr h="370840">
                <a:tc gridSpan="2">
                  <a:txBody>
                    <a:bodyPr/>
                    <a:lstStyle/>
                    <a:p>
                      <a:pPr algn="l" defTabSz="457200">
                        <a:defRPr sz="1800" b="0">
                          <a:solidFill>
                            <a:srgbClr val="000000"/>
                          </a:solidFill>
                        </a:defRPr>
                      </a:pPr>
                      <a:r>
                        <a:rPr sz="2400" b="1">
                          <a:solidFill>
                            <a:srgbClr val="42286D"/>
                          </a:solidFill>
                        </a:rPr>
                        <a:t>CiP 1. Able to function successfully within NHS organisational and management systems</a:t>
                      </a:r>
                    </a:p>
                  </a:txBody>
                  <a:tcPr marL="45720" marR="45720" horzOverflow="overflow">
                    <a:lnL w="12700">
                      <a:solidFill>
                        <a:srgbClr val="42286D"/>
                      </a:solidFill>
                    </a:lnL>
                    <a:lnR w="12700">
                      <a:solidFill>
                        <a:srgbClr val="42286D"/>
                      </a:solidFill>
                    </a:lnR>
                    <a:lnT w="12700">
                      <a:solidFill>
                        <a:srgbClr val="42286D"/>
                      </a:solidFill>
                    </a:lnT>
                    <a:lnB w="12700">
                      <a:solidFill>
                        <a:srgbClr val="42286D"/>
                      </a:solidFill>
                    </a:lnB>
                    <a:solidFill>
                      <a:srgbClr val="AF95D8"/>
                    </a:solidFill>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l" defTabSz="457200">
                        <a:defRPr sz="1800">
                          <a:solidFill>
                            <a:srgbClr val="000000"/>
                          </a:solidFill>
                        </a:defRPr>
                      </a:pPr>
                      <a:r>
                        <a:rPr sz="2400" b="1">
                          <a:solidFill>
                            <a:srgbClr val="42286D"/>
                          </a:solidFill>
                        </a:rPr>
                        <a:t>Descriptors</a:t>
                      </a:r>
                    </a:p>
                  </a:txBody>
                  <a:tcPr marL="45720" marR="45720" horzOverflow="overflow">
                    <a:lnL w="12700">
                      <a:solidFill>
                        <a:srgbClr val="42286D"/>
                      </a:solidFill>
                    </a:lnL>
                    <a:lnR w="12700">
                      <a:solidFill>
                        <a:srgbClr val="42286D"/>
                      </a:solidFill>
                    </a:lnR>
                    <a:lnT w="12700">
                      <a:solidFill>
                        <a:srgbClr val="42286D"/>
                      </a:solidFill>
                    </a:lnT>
                    <a:lnB w="12700">
                      <a:solidFill>
                        <a:srgbClr val="42286D"/>
                      </a:solidFill>
                    </a:lnB>
                    <a:solidFill>
                      <a:srgbClr val="D7CAEC"/>
                    </a:solidFill>
                  </a:tcPr>
                </a:tc>
                <a:tc>
                  <a:txBody>
                    <a:bodyPr/>
                    <a:lstStyle/>
                    <a:p>
                      <a:pPr algn="l" defTabSz="457200">
                        <a:defRPr sz="2400"/>
                      </a:pPr>
                      <a:r>
                        <a:t>Aware of and adheres to the GMC professional requirements</a:t>
                      </a:r>
                    </a:p>
                    <a:p>
                      <a:pPr algn="l" defTabSz="457200">
                        <a:defRPr sz="2400"/>
                      </a:pPr>
                      <a:r>
                        <a:t>Aware of public health issues including population health, social detriments of health and global health perspectives</a:t>
                      </a:r>
                    </a:p>
                    <a:p>
                      <a:pPr algn="l" defTabSz="457200">
                        <a:defRPr sz="2400"/>
                      </a:pPr>
                      <a:r>
                        <a:t>Demonstrates effective clinical leadership</a:t>
                      </a:r>
                    </a:p>
                    <a:p>
                      <a:pPr algn="l" defTabSz="457200">
                        <a:defRPr sz="2400"/>
                      </a:pPr>
                      <a:r>
                        <a:t>Demonstrates promotion of an open and transparent culture</a:t>
                      </a:r>
                    </a:p>
                    <a:p>
                      <a:pPr algn="l" defTabSz="457200">
                        <a:defRPr sz="2400"/>
                      </a:pPr>
                      <a:r>
                        <a:t>Keeps practice up to date through learning and teaching</a:t>
                      </a:r>
                    </a:p>
                    <a:p>
                      <a:pPr algn="l" defTabSz="457200">
                        <a:defRPr sz="2400"/>
                      </a:pPr>
                      <a:r>
                        <a:t>Demonstrates engagement in career planning </a:t>
                      </a:r>
                    </a:p>
                    <a:p>
                      <a:pPr algn="l" defTabSz="457200">
                        <a:defRPr sz="2400"/>
                      </a:pPr>
                      <a:r>
                        <a:t>Demonstrates capabilities in dealing with complexity and uncertainty</a:t>
                      </a:r>
                    </a:p>
                    <a:p>
                      <a:pPr algn="l" defTabSz="457200">
                        <a:defRPr sz="2400"/>
                      </a:pPr>
                      <a:r>
                        <a:t>Aware of the role of and processes for commissioning </a:t>
                      </a:r>
                    </a:p>
                    <a:p>
                      <a:pPr algn="l" defTabSz="457200">
                        <a:defRPr sz="2400"/>
                      </a:pPr>
                      <a:r>
                        <a:t>Aware of the need to use resources wisely</a:t>
                      </a:r>
                    </a:p>
                  </a:txBody>
                  <a:tcPr marL="45720" marR="45720" horzOverflow="overflow">
                    <a:lnL w="12700">
                      <a:solidFill>
                        <a:srgbClr val="42286D"/>
                      </a:solidFill>
                    </a:lnL>
                    <a:lnR w="12700">
                      <a:solidFill>
                        <a:srgbClr val="42286D"/>
                      </a:solidFill>
                    </a:lnR>
                    <a:lnT w="12700">
                      <a:solidFill>
                        <a:srgbClr val="42286D"/>
                      </a:solidFill>
                    </a:lnT>
                    <a:lnB w="12700">
                      <a:solidFill>
                        <a:srgbClr val="42286D"/>
                      </a:solid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2"/>
          <p:cNvSpPr/>
          <p:nvPr/>
        </p:nvSpPr>
        <p:spPr>
          <a:xfrm>
            <a:off x="0" y="4963886"/>
            <a:ext cx="12377057" cy="2068286"/>
          </a:xfrm>
          <a:prstGeom prst="rect">
            <a:avLst/>
          </a:prstGeom>
          <a:solidFill>
            <a:srgbClr val="FFFFFF"/>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83" name="Title 1"/>
          <p:cNvSpPr txBox="1">
            <a:spLocks noGrp="1"/>
          </p:cNvSpPr>
          <p:nvPr>
            <p:ph type="title"/>
          </p:nvPr>
        </p:nvSpPr>
        <p:spPr>
          <a:xfrm>
            <a:off x="609600" y="346893"/>
            <a:ext cx="10972800" cy="818439"/>
          </a:xfrm>
          <a:prstGeom prst="rect">
            <a:avLst/>
          </a:prstGeom>
        </p:spPr>
        <p:txBody>
          <a:bodyPr/>
          <a:lstStyle/>
          <a:p>
            <a:r>
              <a:t>Capabilities in practice – an example</a:t>
            </a:r>
          </a:p>
        </p:txBody>
      </p:sp>
      <p:graphicFrame>
        <p:nvGraphicFramePr>
          <p:cNvPr id="184" name="Table 4"/>
          <p:cNvGraphicFramePr/>
          <p:nvPr/>
        </p:nvGraphicFramePr>
        <p:xfrm>
          <a:off x="609598" y="1086951"/>
          <a:ext cx="11299371" cy="5226763"/>
        </p:xfrm>
        <a:graphic>
          <a:graphicData uri="http://schemas.openxmlformats.org/drawingml/2006/table">
            <a:tbl>
              <a:tblPr firstRow="1" bandRow="1">
                <a:tableStyleId>{4C3C2611-4C71-4FC5-86AE-919BDF0F9419}</a:tableStyleId>
              </a:tblPr>
              <a:tblGrid>
                <a:gridCol w="1977405">
                  <a:extLst>
                    <a:ext uri="{9D8B030D-6E8A-4147-A177-3AD203B41FA5}">
                      <a16:colId xmlns:a16="http://schemas.microsoft.com/office/drawing/2014/main" val="20000"/>
                    </a:ext>
                  </a:extLst>
                </a:gridCol>
                <a:gridCol w="9321966">
                  <a:extLst>
                    <a:ext uri="{9D8B030D-6E8A-4147-A177-3AD203B41FA5}">
                      <a16:colId xmlns:a16="http://schemas.microsoft.com/office/drawing/2014/main" val="20001"/>
                    </a:ext>
                  </a:extLst>
                </a:gridCol>
              </a:tblGrid>
              <a:tr h="480991">
                <a:tc gridSpan="2">
                  <a:txBody>
                    <a:bodyPr/>
                    <a:lstStyle/>
                    <a:p>
                      <a:pPr algn="l" defTabSz="457200">
                        <a:defRPr sz="1800" b="0">
                          <a:solidFill>
                            <a:srgbClr val="000000"/>
                          </a:solidFill>
                        </a:defRPr>
                      </a:pPr>
                      <a:r>
                        <a:rPr sz="2400" b="1">
                          <a:solidFill>
                            <a:srgbClr val="42286D"/>
                          </a:solidFill>
                        </a:rPr>
                        <a:t>CiP 1. Able to function successfully within NHS organisational and management systems</a:t>
                      </a:r>
                    </a:p>
                  </a:txBody>
                  <a:tcPr marL="45720" marR="45720" horzOverflow="overflow">
                    <a:lnL w="12700">
                      <a:solidFill>
                        <a:srgbClr val="42286D"/>
                      </a:solidFill>
                    </a:lnL>
                    <a:lnR w="12700">
                      <a:solidFill>
                        <a:srgbClr val="42286D"/>
                      </a:solidFill>
                    </a:lnR>
                    <a:lnT w="12700">
                      <a:solidFill>
                        <a:srgbClr val="42286D"/>
                      </a:solidFill>
                    </a:lnT>
                    <a:lnB w="12700">
                      <a:solidFill>
                        <a:srgbClr val="42286D"/>
                      </a:solidFill>
                    </a:lnB>
                    <a:solidFill>
                      <a:srgbClr val="AF95D8"/>
                    </a:solidFill>
                  </a:tcPr>
                </a:tc>
                <a:tc hMerge="1">
                  <a:txBody>
                    <a:bodyPr/>
                    <a:lstStyle/>
                    <a:p>
                      <a:endParaRPr lang="en-US"/>
                    </a:p>
                  </a:txBody>
                  <a:tcPr/>
                </a:tc>
                <a:extLst>
                  <a:ext uri="{0D108BD9-81ED-4DB2-BD59-A6C34878D82A}">
                    <a16:rowId xmlns:a16="http://schemas.microsoft.com/office/drawing/2014/main" val="10000"/>
                  </a:ext>
                </a:extLst>
              </a:tr>
              <a:tr h="2565282">
                <a:tc>
                  <a:txBody>
                    <a:bodyPr/>
                    <a:lstStyle/>
                    <a:p>
                      <a:pPr algn="l" defTabSz="457200">
                        <a:defRPr sz="1800">
                          <a:solidFill>
                            <a:srgbClr val="000000"/>
                          </a:solidFill>
                        </a:defRPr>
                      </a:pPr>
                      <a:r>
                        <a:rPr sz="2400" b="1">
                          <a:solidFill>
                            <a:srgbClr val="42286D"/>
                          </a:solidFill>
                        </a:rPr>
                        <a:t>GPCs</a:t>
                      </a:r>
                    </a:p>
                  </a:txBody>
                  <a:tcPr marL="45720" marR="45720" horzOverflow="overflow">
                    <a:lnL w="12700">
                      <a:solidFill>
                        <a:srgbClr val="42286D"/>
                      </a:solidFill>
                    </a:lnL>
                    <a:lnR w="12700">
                      <a:solidFill>
                        <a:srgbClr val="42286D"/>
                      </a:solidFill>
                    </a:lnR>
                    <a:lnT w="12700">
                      <a:solidFill>
                        <a:srgbClr val="42286D"/>
                      </a:solidFill>
                    </a:lnT>
                    <a:lnB w="12700">
                      <a:solidFill>
                        <a:srgbClr val="42286D"/>
                      </a:solidFill>
                    </a:lnB>
                    <a:solidFill>
                      <a:srgbClr val="D7CAEC"/>
                    </a:solidFill>
                  </a:tcPr>
                </a:tc>
                <a:tc>
                  <a:txBody>
                    <a:bodyPr/>
                    <a:lstStyle/>
                    <a:p>
                      <a:pPr algn="l" defTabSz="457200">
                        <a:spcBef>
                          <a:spcPts val="600"/>
                        </a:spcBef>
                        <a:defRPr sz="2400" b="1"/>
                      </a:pPr>
                      <a:r>
                        <a:t>Domain 1: </a:t>
                      </a:r>
                      <a:r>
                        <a:rPr b="0"/>
                        <a:t>Professional values and behaviours </a:t>
                      </a:r>
                    </a:p>
                    <a:p>
                      <a:pPr algn="l" defTabSz="457200">
                        <a:defRPr sz="2400" b="1"/>
                      </a:pPr>
                      <a:r>
                        <a:t>Domain 3: </a:t>
                      </a:r>
                      <a:r>
                        <a:rPr b="0"/>
                        <a:t>Professional knowledge</a:t>
                      </a:r>
                    </a:p>
                    <a:p>
                      <a:pPr marL="742950" lvl="1" indent="-285750" algn="l" defTabSz="457200">
                        <a:buSzPct val="100000"/>
                        <a:buFont typeface="Arial"/>
                        <a:buChar char="•"/>
                        <a:defRPr sz="2400"/>
                      </a:pPr>
                      <a:r>
                        <a:t>professional requirements </a:t>
                      </a:r>
                    </a:p>
                    <a:p>
                      <a:pPr marL="742950" lvl="1" indent="-285750" algn="l" defTabSz="457200">
                        <a:buSzPct val="100000"/>
                        <a:buFont typeface="Arial"/>
                        <a:buChar char="•"/>
                        <a:defRPr sz="2400"/>
                      </a:pPr>
                      <a:r>
                        <a:t>national legislative requirements </a:t>
                      </a:r>
                    </a:p>
                    <a:p>
                      <a:pPr marL="742950" lvl="1" indent="-285750" algn="l" defTabSz="457200">
                        <a:spcBef>
                          <a:spcPts val="600"/>
                        </a:spcBef>
                        <a:buSzPct val="100000"/>
                        <a:buFont typeface="Arial"/>
                        <a:buChar char="•"/>
                        <a:defRPr sz="2400"/>
                      </a:pPr>
                      <a:r>
                        <a:t>the health service and healthcare systems in the four countries</a:t>
                      </a:r>
                    </a:p>
                    <a:p>
                      <a:pPr algn="l" defTabSz="457200">
                        <a:spcBef>
                          <a:spcPts val="600"/>
                        </a:spcBef>
                        <a:defRPr sz="2400" b="1"/>
                      </a:pPr>
                      <a:r>
                        <a:t>Domain 9: </a:t>
                      </a:r>
                      <a:r>
                        <a:rPr b="0"/>
                        <a:t>Capabilities in research and scholarship </a:t>
                      </a:r>
                    </a:p>
                  </a:txBody>
                  <a:tcPr marL="45720" marR="45720" horzOverflow="overflow">
                    <a:lnL w="12700">
                      <a:solidFill>
                        <a:srgbClr val="42286D"/>
                      </a:solidFill>
                    </a:lnL>
                    <a:lnR w="12700">
                      <a:solidFill>
                        <a:srgbClr val="42286D"/>
                      </a:solidFill>
                    </a:lnR>
                    <a:lnT w="12700">
                      <a:solidFill>
                        <a:srgbClr val="42286D"/>
                      </a:solidFill>
                    </a:lnT>
                    <a:lnB w="12700">
                      <a:solidFill>
                        <a:srgbClr val="42286D"/>
                      </a:solidFill>
                    </a:lnB>
                    <a:solidFill>
                      <a:srgbClr val="FFFFFF"/>
                    </a:solidFill>
                  </a:tcPr>
                </a:tc>
                <a:extLst>
                  <a:ext uri="{0D108BD9-81ED-4DB2-BD59-A6C34878D82A}">
                    <a16:rowId xmlns:a16="http://schemas.microsoft.com/office/drawing/2014/main" val="10001"/>
                  </a:ext>
                </a:extLst>
              </a:tr>
              <a:tr h="2180490">
                <a:tc>
                  <a:txBody>
                    <a:bodyPr/>
                    <a:lstStyle/>
                    <a:p>
                      <a:pPr algn="l" defTabSz="457200">
                        <a:defRPr sz="1800">
                          <a:solidFill>
                            <a:srgbClr val="000000"/>
                          </a:solidFill>
                        </a:defRPr>
                      </a:pPr>
                      <a:r>
                        <a:rPr sz="2400" b="1">
                          <a:solidFill>
                            <a:srgbClr val="42286D"/>
                          </a:solidFill>
                        </a:rPr>
                        <a:t>Evidence to inform decision</a:t>
                      </a:r>
                    </a:p>
                  </a:txBody>
                  <a:tcPr marL="45720" marR="45720" horzOverflow="overflow">
                    <a:lnL w="12700">
                      <a:solidFill>
                        <a:srgbClr val="42286D"/>
                      </a:solidFill>
                    </a:lnL>
                    <a:lnR w="12700">
                      <a:solidFill>
                        <a:srgbClr val="42286D"/>
                      </a:solidFill>
                    </a:lnR>
                    <a:lnT w="12700">
                      <a:solidFill>
                        <a:srgbClr val="42286D"/>
                      </a:solidFill>
                    </a:lnT>
                    <a:lnB w="12700">
                      <a:solidFill>
                        <a:srgbClr val="42286D"/>
                      </a:solidFill>
                    </a:lnB>
                    <a:solidFill>
                      <a:srgbClr val="D7CAEC"/>
                    </a:solidFill>
                  </a:tcPr>
                </a:tc>
                <a:tc>
                  <a:txBody>
                    <a:bodyPr/>
                    <a:lstStyle/>
                    <a:p>
                      <a:pPr algn="l" defTabSz="457200">
                        <a:spcBef>
                          <a:spcPts val="300"/>
                        </a:spcBef>
                        <a:defRPr sz="1800">
                          <a:solidFill>
                            <a:srgbClr val="000000"/>
                          </a:solidFill>
                        </a:defRPr>
                      </a:pPr>
                      <a:r>
                        <a:rPr sz="2400">
                          <a:solidFill>
                            <a:srgbClr val="42286D"/>
                          </a:solidFill>
                        </a:rPr>
                        <a:t>MCR 
MSF 
Active role in governance structures 
Management course 
End of placement reports</a:t>
                      </a:r>
                    </a:p>
                  </a:txBody>
                  <a:tcPr marL="45720" marR="45720" horzOverflow="overflow">
                    <a:lnL w="12700">
                      <a:solidFill>
                        <a:srgbClr val="42286D"/>
                      </a:solidFill>
                    </a:lnL>
                    <a:lnR w="12700">
                      <a:solidFill>
                        <a:srgbClr val="42286D"/>
                      </a:solidFill>
                    </a:lnR>
                    <a:lnT w="12700">
                      <a:solidFill>
                        <a:srgbClr val="42286D"/>
                      </a:solidFill>
                    </a:lnT>
                    <a:lnB w="12700">
                      <a:solidFill>
                        <a:srgbClr val="42286D"/>
                      </a:solidFill>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le 1"/>
          <p:cNvSpPr txBox="1">
            <a:spLocks noGrp="1"/>
          </p:cNvSpPr>
          <p:nvPr>
            <p:ph type="title"/>
          </p:nvPr>
        </p:nvSpPr>
        <p:spPr>
          <a:prstGeom prst="rect">
            <a:avLst/>
          </a:prstGeom>
        </p:spPr>
        <p:txBody>
          <a:bodyPr/>
          <a:lstStyle>
            <a:lvl1pPr>
              <a:defRPr b="1"/>
            </a:lvl1pPr>
          </a:lstStyle>
          <a:p>
            <a:r>
              <a:t>Capabilities in practice</a:t>
            </a:r>
          </a:p>
        </p:txBody>
      </p:sp>
      <p:sp>
        <p:nvSpPr>
          <p:cNvPr id="189" name="Content Placeholder 2"/>
          <p:cNvSpPr txBox="1">
            <a:spLocks noGrp="1"/>
          </p:cNvSpPr>
          <p:nvPr>
            <p:ph type="body" idx="1"/>
          </p:nvPr>
        </p:nvSpPr>
        <p:spPr>
          <a:xfrm>
            <a:off x="609600" y="1399351"/>
            <a:ext cx="8236226" cy="4442779"/>
          </a:xfrm>
          <a:prstGeom prst="rect">
            <a:avLst/>
          </a:prstGeom>
        </p:spPr>
        <p:txBody>
          <a:bodyPr/>
          <a:lstStyle/>
          <a:p>
            <a:r>
              <a:t>In order to complete training and be recommended to the GMC for the award of CCT and entry to the specialist register, the doctor must demonstrate that they are capable of unsupervised practice in all generic and clinical CiPs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3"/>
          <p:cNvSpPr txBox="1">
            <a:spLocks noGrp="1"/>
          </p:cNvSpPr>
          <p:nvPr>
            <p:ph type="title"/>
          </p:nvPr>
        </p:nvSpPr>
        <p:spPr>
          <a:xfrm>
            <a:off x="664027" y="1488585"/>
            <a:ext cx="10363201" cy="998838"/>
          </a:xfrm>
          <a:prstGeom prst="rect">
            <a:avLst/>
          </a:prstGeom>
        </p:spPr>
        <p:txBody>
          <a:bodyPr/>
          <a:lstStyle/>
          <a:p>
            <a:r>
              <a:t>Programme of assessment</a:t>
            </a:r>
          </a:p>
        </p:txBody>
      </p:sp>
      <p:sp>
        <p:nvSpPr>
          <p:cNvPr id="144" name="Subtitle 4"/>
          <p:cNvSpPr txBox="1">
            <a:spLocks noGrp="1"/>
          </p:cNvSpPr>
          <p:nvPr>
            <p:ph type="body" sz="quarter" idx="4294967295"/>
          </p:nvPr>
        </p:nvSpPr>
        <p:spPr>
          <a:xfrm>
            <a:off x="0" y="1046162"/>
            <a:ext cx="9245600" cy="715963"/>
          </a:xfrm>
          <a:prstGeom prst="rect">
            <a:avLst/>
          </a:prstGeom>
        </p:spPr>
        <p:txBody>
          <a:bodyPr/>
          <a:lstStyle/>
          <a:p>
            <a:r>
              <a:t>Internal Medicine Stage 1 – teaching toolkit</a:t>
            </a:r>
          </a:p>
        </p:txBody>
      </p:sp>
      <p:sp>
        <p:nvSpPr>
          <p:cNvPr id="5" name="TextBox 4"/>
          <p:cNvSpPr txBox="1"/>
          <p:nvPr/>
        </p:nvSpPr>
        <p:spPr>
          <a:xfrm>
            <a:off x="11542871" y="452694"/>
            <a:ext cx="923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2286D"/>
              </a:solidFill>
              <a:effectLst/>
              <a:uFillTx/>
              <a:latin typeface="+mj-lt"/>
              <a:ea typeface="+mj-ea"/>
              <a:cs typeface="+mj-cs"/>
              <a:sym typeface="Calibri"/>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a:spLocks noGrp="1"/>
          </p:cNvSpPr>
          <p:nvPr>
            <p:ph type="title"/>
          </p:nvPr>
        </p:nvSpPr>
        <p:spPr>
          <a:xfrm>
            <a:off x="609600" y="508763"/>
            <a:ext cx="10972800" cy="818440"/>
          </a:xfrm>
          <a:prstGeom prst="rect">
            <a:avLst/>
          </a:prstGeom>
        </p:spPr>
        <p:txBody>
          <a:bodyPr/>
          <a:lstStyle>
            <a:lvl1pPr>
              <a:defRPr b="1"/>
            </a:lvl1pPr>
          </a:lstStyle>
          <a:p>
            <a:r>
              <a:t>Programme of assessment</a:t>
            </a:r>
          </a:p>
        </p:txBody>
      </p:sp>
      <p:sp>
        <p:nvSpPr>
          <p:cNvPr id="152" name="Content Placeholder 2"/>
          <p:cNvSpPr txBox="1">
            <a:spLocks noGrp="1"/>
          </p:cNvSpPr>
          <p:nvPr>
            <p:ph type="body" idx="1"/>
          </p:nvPr>
        </p:nvSpPr>
        <p:spPr>
          <a:xfrm>
            <a:off x="609600" y="1458097"/>
            <a:ext cx="9817100" cy="4668068"/>
          </a:xfrm>
          <a:prstGeom prst="rect">
            <a:avLst/>
          </a:prstGeom>
        </p:spPr>
        <p:txBody>
          <a:bodyPr/>
          <a:lstStyle/>
          <a:p>
            <a:pPr marL="457200" lvl="1" indent="-457200">
              <a:buFont typeface="Arial"/>
              <a:buChar char="•"/>
            </a:pPr>
            <a:r>
              <a:rPr lang="en-GB" dirty="0"/>
              <a:t>P</a:t>
            </a:r>
            <a:r>
              <a:rPr dirty="0"/>
              <a:t>rofessional judgements are used and collated to support decisions on progression and satisfactory completion of training</a:t>
            </a:r>
            <a:endParaRPr sz="2400" dirty="0"/>
          </a:p>
          <a:p>
            <a:pPr marL="457200" lvl="1" indent="-457200">
              <a:buFont typeface="Arial"/>
              <a:buChar char="•"/>
            </a:pPr>
            <a:r>
              <a:rPr dirty="0"/>
              <a:t>The programme of assessment emphasises the importance and centrality of professional judgement in making sure learners have met the learning outcomes and expected levels of performance</a:t>
            </a:r>
            <a:endParaRPr sz="2400" dirty="0"/>
          </a:p>
          <a:p>
            <a:pPr marL="457200" lvl="1" indent="-457200">
              <a:buFont typeface="Arial"/>
              <a:buChar char="•"/>
            </a:pPr>
            <a:r>
              <a:rPr dirty="0"/>
              <a:t>Assessors make accountable professional judgements </a:t>
            </a:r>
            <a:endParaRPr sz="2400" dirty="0"/>
          </a:p>
          <a:p>
            <a:pPr marL="0" lvl="1" indent="0">
              <a:buSzTx/>
              <a:buFont typeface="Wingdings"/>
              <a:buNone/>
            </a:pPr>
            <a:r>
              <a:rPr dirty="0"/>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le 1"/>
          <p:cNvSpPr txBox="1">
            <a:spLocks noGrp="1"/>
          </p:cNvSpPr>
          <p:nvPr>
            <p:ph type="title"/>
          </p:nvPr>
        </p:nvSpPr>
        <p:spPr>
          <a:xfrm>
            <a:off x="609600" y="508763"/>
            <a:ext cx="10972800" cy="818440"/>
          </a:xfrm>
          <a:prstGeom prst="rect">
            <a:avLst/>
          </a:prstGeom>
        </p:spPr>
        <p:txBody>
          <a:bodyPr/>
          <a:lstStyle>
            <a:lvl1pPr>
              <a:defRPr b="1"/>
            </a:lvl1pPr>
          </a:lstStyle>
          <a:p>
            <a:r>
              <a:t>Assessment of capabilities in practice</a:t>
            </a:r>
          </a:p>
        </p:txBody>
      </p:sp>
      <p:sp>
        <p:nvSpPr>
          <p:cNvPr id="155" name="Content Placeholder 2"/>
          <p:cNvSpPr txBox="1">
            <a:spLocks noGrp="1"/>
          </p:cNvSpPr>
          <p:nvPr>
            <p:ph type="body" idx="1"/>
          </p:nvPr>
        </p:nvSpPr>
        <p:spPr>
          <a:xfrm>
            <a:off x="609600" y="1458097"/>
            <a:ext cx="9817100" cy="4668068"/>
          </a:xfrm>
          <a:prstGeom prst="rect">
            <a:avLst/>
          </a:prstGeom>
        </p:spPr>
        <p:txBody>
          <a:bodyPr/>
          <a:lstStyle/>
          <a:p>
            <a:pPr marL="457200" lvl="1" indent="-457200">
              <a:buFont typeface="Arial"/>
              <a:buChar char="•"/>
            </a:pPr>
            <a:endParaRPr/>
          </a:p>
          <a:p>
            <a:pPr marL="0" lvl="1" indent="0">
              <a:buSzTx/>
              <a:buFont typeface="Wingdings"/>
              <a:buNone/>
            </a:pPr>
            <a:r>
              <a:t> </a:t>
            </a:r>
          </a:p>
        </p:txBody>
      </p:sp>
      <p:sp>
        <p:nvSpPr>
          <p:cNvPr id="156" name="Content Placeholder 2"/>
          <p:cNvSpPr txBox="1"/>
          <p:nvPr/>
        </p:nvSpPr>
        <p:spPr>
          <a:xfrm>
            <a:off x="762000" y="1610497"/>
            <a:ext cx="9817100" cy="4668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ormAutofit/>
          </a:bodyPr>
          <a:lstStyle/>
          <a:p>
            <a:pPr marL="457200" lvl="1" indent="-457200" defTabSz="457200">
              <a:spcBef>
                <a:spcPts val="1200"/>
              </a:spcBef>
              <a:buSzPct val="100000"/>
              <a:buFont typeface="Arial"/>
              <a:buChar char="•"/>
              <a:defRPr sz="2800"/>
            </a:pPr>
            <a:r>
              <a:t>Assessing CiPs involves looking across a range of different skills and behaviours to make global decisions about a learner’s suitability to take on particular responsibilities or tasks</a:t>
            </a:r>
            <a:endParaRPr sz="2400"/>
          </a:p>
          <a:p>
            <a:pPr marL="457200" lvl="1" indent="-457200" defTabSz="457200">
              <a:spcBef>
                <a:spcPts val="1200"/>
              </a:spcBef>
              <a:buSzPct val="100000"/>
              <a:buFont typeface="Arial"/>
              <a:buChar char="•"/>
              <a:defRPr sz="2800"/>
            </a:pPr>
            <a:r>
              <a:t>Clinical supervisors provide vital feedback on trainee  performance throughout the training year</a:t>
            </a:r>
            <a:endParaRPr sz="2400"/>
          </a:p>
          <a:p>
            <a:pPr marL="457200" lvl="1" indent="-457200" defTabSz="457200">
              <a:spcBef>
                <a:spcPts val="1200"/>
              </a:spcBef>
              <a:buSzPct val="100000"/>
              <a:buFont typeface="Arial"/>
              <a:buChar char="•"/>
              <a:defRPr sz="2800"/>
            </a:pPr>
            <a:r>
              <a:t>This important feedback, along with that from others who contribute to assessments, support the educational supervisor to make CiP entrustment decisions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4"/>
          <p:cNvSpPr txBox="1">
            <a:spLocks noGrp="1"/>
          </p:cNvSpPr>
          <p:nvPr>
            <p:ph type="title"/>
          </p:nvPr>
        </p:nvSpPr>
        <p:spPr>
          <a:prstGeom prst="rect">
            <a:avLst/>
          </a:prstGeom>
        </p:spPr>
        <p:txBody>
          <a:bodyPr/>
          <a:lstStyle>
            <a:lvl1pPr>
              <a:defRPr b="1"/>
            </a:lvl1pPr>
          </a:lstStyle>
          <a:p>
            <a:r>
              <a:t>Drivers for change</a:t>
            </a:r>
          </a:p>
        </p:txBody>
      </p:sp>
      <p:sp>
        <p:nvSpPr>
          <p:cNvPr id="171" name="Content Placeholder 5"/>
          <p:cNvSpPr txBox="1">
            <a:spLocks noGrp="1"/>
          </p:cNvSpPr>
          <p:nvPr>
            <p:ph type="body" idx="1"/>
          </p:nvPr>
        </p:nvSpPr>
        <p:spPr>
          <a:prstGeom prst="rect">
            <a:avLst/>
          </a:prstGeom>
        </p:spPr>
        <p:txBody>
          <a:bodyPr/>
          <a:lstStyle/>
          <a:p>
            <a:r>
              <a:t>Shape of Training October 2013</a:t>
            </a:r>
          </a:p>
          <a:p>
            <a:r>
              <a:t>Future Hospital Commission Sept 2013</a:t>
            </a:r>
          </a:p>
          <a:p>
            <a:r>
              <a:t>Francis report Feb 2013</a:t>
            </a:r>
          </a:p>
          <a:p>
            <a:r>
              <a:t>GMC framework of Generic Professional Capabilities (GPCs) </a:t>
            </a:r>
          </a:p>
          <a:p>
            <a:pPr marL="742950" lvl="1" indent="-285750">
              <a:defRPr sz="2600"/>
            </a:pPr>
            <a:r>
              <a:t>to be embedded in all curricula by 2020</a:t>
            </a:r>
            <a:endParaRPr sz="2400"/>
          </a:p>
          <a:p>
            <a:r>
              <a:t>GMC 2016 standards for Medical Education and Training (including curriculum design)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1">
                                            <p:bg/>
                                          </p:spTgt>
                                        </p:tgtEl>
                                        <p:attrNameLst>
                                          <p:attrName>style.visibility</p:attrName>
                                        </p:attrNameLst>
                                      </p:cBhvr>
                                      <p:to>
                                        <p:strVal val="visible"/>
                                      </p:to>
                                    </p:set>
                                    <p:animEffect transition="in" filter="dissolve">
                                      <p:cBhvr>
                                        <p:cTn id="7" dur="750"/>
                                        <p:tgtEl>
                                          <p:spTgt spid="171">
                                            <p:bg/>
                                          </p:spTgt>
                                        </p:tgtEl>
                                      </p:cBhvr>
                                    </p:animEffect>
                                  </p:childTnLst>
                                </p:cTn>
                              </p:par>
                              <p:par>
                                <p:cTn id="8" presetID="9" presetClass="entr" presetSubtype="0" fill="hold" grpId="1" nodeType="withEffect">
                                  <p:stCondLst>
                                    <p:cond delay="0"/>
                                  </p:stCondLst>
                                  <p:iterate>
                                    <p:tmAbs val="0"/>
                                  </p:iterate>
                                  <p:childTnLst>
                                    <p:set>
                                      <p:cBhvr>
                                        <p:cTn id="9" fill="hold"/>
                                        <p:tgtEl>
                                          <p:spTgt spid="171">
                                            <p:txEl>
                                              <p:pRg st="0" end="0"/>
                                            </p:txEl>
                                          </p:spTgt>
                                        </p:tgtEl>
                                        <p:attrNameLst>
                                          <p:attrName>style.visibility</p:attrName>
                                        </p:attrNameLst>
                                      </p:cBhvr>
                                      <p:to>
                                        <p:strVal val="visible"/>
                                      </p:to>
                                    </p:set>
                                    <p:animEffect transition="in" filter="dissolve">
                                      <p:cBhvr>
                                        <p:cTn id="10" dur="750"/>
                                        <p:tgtEl>
                                          <p:spTgt spid="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71">
                                            <p:txEl>
                                              <p:pRg st="1" end="1"/>
                                            </p:txEl>
                                          </p:spTgt>
                                        </p:tgtEl>
                                        <p:attrNameLst>
                                          <p:attrName>style.visibility</p:attrName>
                                        </p:attrNameLst>
                                      </p:cBhvr>
                                      <p:to>
                                        <p:strVal val="visible"/>
                                      </p:to>
                                    </p:set>
                                    <p:animEffect transition="in" filter="dissolve">
                                      <p:cBhvr>
                                        <p:cTn id="15" dur="750"/>
                                        <p:tgtEl>
                                          <p:spTgt spid="1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71">
                                            <p:txEl>
                                              <p:pRg st="2" end="2"/>
                                            </p:txEl>
                                          </p:spTgt>
                                        </p:tgtEl>
                                        <p:attrNameLst>
                                          <p:attrName>style.visibility</p:attrName>
                                        </p:attrNameLst>
                                      </p:cBhvr>
                                      <p:to>
                                        <p:strVal val="visible"/>
                                      </p:to>
                                    </p:set>
                                    <p:animEffect transition="in" filter="dissolve">
                                      <p:cBhvr>
                                        <p:cTn id="20" dur="750"/>
                                        <p:tgtEl>
                                          <p:spTgt spid="17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71">
                                            <p:txEl>
                                              <p:pRg st="3" end="3"/>
                                            </p:txEl>
                                          </p:spTgt>
                                        </p:tgtEl>
                                        <p:attrNameLst>
                                          <p:attrName>style.visibility</p:attrName>
                                        </p:attrNameLst>
                                      </p:cBhvr>
                                      <p:to>
                                        <p:strVal val="visible"/>
                                      </p:to>
                                    </p:set>
                                    <p:animEffect transition="in" filter="dissolve">
                                      <p:cBhvr>
                                        <p:cTn id="25" dur="750"/>
                                        <p:tgtEl>
                                          <p:spTgt spid="171">
                                            <p:txEl>
                                              <p:pRg st="3" end="3"/>
                                            </p:txEl>
                                          </p:spTgt>
                                        </p:tgtEl>
                                      </p:cBhvr>
                                    </p:animEffect>
                                  </p:childTnLst>
                                </p:cTn>
                              </p:par>
                              <p:par>
                                <p:cTn id="26" presetID="9" presetClass="entr" presetSubtype="0" fill="hold" grpId="1" nodeType="withEffect">
                                  <p:stCondLst>
                                    <p:cond delay="0"/>
                                  </p:stCondLst>
                                  <p:iterate>
                                    <p:tmAbs val="0"/>
                                  </p:iterate>
                                  <p:childTnLst>
                                    <p:set>
                                      <p:cBhvr>
                                        <p:cTn id="27" fill="hold"/>
                                        <p:tgtEl>
                                          <p:spTgt spid="171">
                                            <p:txEl>
                                              <p:pRg st="4" end="4"/>
                                            </p:txEl>
                                          </p:spTgt>
                                        </p:tgtEl>
                                        <p:attrNameLst>
                                          <p:attrName>style.visibility</p:attrName>
                                        </p:attrNameLst>
                                      </p:cBhvr>
                                      <p:to>
                                        <p:strVal val="visible"/>
                                      </p:to>
                                    </p:set>
                                    <p:animEffect transition="in" filter="dissolve">
                                      <p:cBhvr>
                                        <p:cTn id="28" dur="750"/>
                                        <p:tgtEl>
                                          <p:spTgt spid="17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fill="hold" grpId="1" nodeType="clickEffect">
                                  <p:stCondLst>
                                    <p:cond delay="0"/>
                                  </p:stCondLst>
                                  <p:iterate>
                                    <p:tmAbs val="0"/>
                                  </p:iterate>
                                  <p:childTnLst>
                                    <p:set>
                                      <p:cBhvr>
                                        <p:cTn id="32" fill="hold"/>
                                        <p:tgtEl>
                                          <p:spTgt spid="171">
                                            <p:txEl>
                                              <p:pRg st="5" end="5"/>
                                            </p:txEl>
                                          </p:spTgt>
                                        </p:tgtEl>
                                        <p:attrNameLst>
                                          <p:attrName>style.visibility</p:attrName>
                                        </p:attrNameLst>
                                      </p:cBhvr>
                                      <p:to>
                                        <p:strVal val="visible"/>
                                      </p:to>
                                    </p:set>
                                    <p:animEffect transition="in" filter="dissolve">
                                      <p:cBhvr>
                                        <p:cTn id="33" dur="750"/>
                                        <p:tgtEl>
                                          <p:spTgt spid="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build="p"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09600" y="508763"/>
            <a:ext cx="10972800" cy="818440"/>
          </a:xfrm>
          <a:prstGeom prst="rect">
            <a:avLst/>
          </a:prstGeom>
        </p:spPr>
        <p:txBody>
          <a:bodyPr/>
          <a:lstStyle>
            <a:lvl1pPr>
              <a:defRPr b="1"/>
            </a:lvl1pPr>
          </a:lstStyle>
          <a:p>
            <a:r>
              <a:t>Global assessment anchor statements</a:t>
            </a:r>
          </a:p>
        </p:txBody>
      </p:sp>
      <p:sp>
        <p:nvSpPr>
          <p:cNvPr id="161" name="Content Placeholder 2"/>
          <p:cNvSpPr txBox="1">
            <a:spLocks noGrp="1"/>
          </p:cNvSpPr>
          <p:nvPr>
            <p:ph type="body" sz="quarter" idx="1"/>
          </p:nvPr>
        </p:nvSpPr>
        <p:spPr>
          <a:xfrm>
            <a:off x="496865" y="1399350"/>
            <a:ext cx="5392996" cy="2921928"/>
          </a:xfrm>
          <a:prstGeom prst="rect">
            <a:avLst/>
          </a:prstGeom>
        </p:spPr>
        <p:txBody>
          <a:bodyPr>
            <a:normAutofit lnSpcReduction="10000"/>
          </a:bodyPr>
          <a:lstStyle/>
          <a:p>
            <a:pPr marL="277749" indent="-277749" defTabSz="370331">
              <a:spcBef>
                <a:spcPts val="900"/>
              </a:spcBef>
              <a:defRPr sz="2268"/>
            </a:pPr>
            <a:r>
              <a:t>Feedback will include a global rating in order to indicate to the trainee and their educational supervisor how they are progressing</a:t>
            </a:r>
          </a:p>
          <a:p>
            <a:pPr marL="277749" indent="-277749" defTabSz="370331">
              <a:spcBef>
                <a:spcPts val="900"/>
              </a:spcBef>
              <a:defRPr sz="2268"/>
            </a:pPr>
            <a:r>
              <a:t>Supervised learning events, workplace based assessments, and multiple consultant reports include global assessment anchor statements</a:t>
            </a:r>
          </a:p>
        </p:txBody>
      </p:sp>
      <p:graphicFrame>
        <p:nvGraphicFramePr>
          <p:cNvPr id="162" name="Table 3"/>
          <p:cNvGraphicFramePr/>
          <p:nvPr/>
        </p:nvGraphicFramePr>
        <p:xfrm>
          <a:off x="6096000" y="1620576"/>
          <a:ext cx="5878286" cy="3840480"/>
        </p:xfrm>
        <a:graphic>
          <a:graphicData uri="http://schemas.openxmlformats.org/drawingml/2006/table">
            <a:tbl>
              <a:tblPr>
                <a:tableStyleId>{4C3C2611-4C71-4FC5-86AE-919BDF0F9419}</a:tableStyleId>
              </a:tblPr>
              <a:tblGrid>
                <a:gridCol w="5878286">
                  <a:extLst>
                    <a:ext uri="{9D8B030D-6E8A-4147-A177-3AD203B41FA5}">
                      <a16:colId xmlns:a16="http://schemas.microsoft.com/office/drawing/2014/main" val="20000"/>
                    </a:ext>
                  </a:extLst>
                </a:gridCol>
              </a:tblGrid>
              <a:tr h="262791">
                <a:tc>
                  <a:txBody>
                    <a:bodyPr/>
                    <a:lstStyle/>
                    <a:p>
                      <a:pPr algn="l" defTabSz="457200">
                        <a:defRPr sz="1800">
                          <a:solidFill>
                            <a:srgbClr val="000000"/>
                          </a:solidFill>
                        </a:defRPr>
                      </a:pPr>
                      <a:r>
                        <a:rPr sz="2600">
                          <a:solidFill>
                            <a:srgbClr val="42286D"/>
                          </a:solidFill>
                        </a:rPr>
                        <a:t>Below expectations for this year of training; may not meet the requirement for critical progression point</a:t>
                      </a:r>
                    </a:p>
                  </a:txBody>
                  <a:tcPr marL="45720" marR="45720" horzOverflow="overflow">
                    <a:solidFill>
                      <a:srgbClr val="FFF1B3"/>
                    </a:solidFill>
                  </a:tcPr>
                </a:tc>
                <a:extLst>
                  <a:ext uri="{0D108BD9-81ED-4DB2-BD59-A6C34878D82A}">
                    <a16:rowId xmlns:a16="http://schemas.microsoft.com/office/drawing/2014/main" val="10000"/>
                  </a:ext>
                </a:extLst>
              </a:tr>
              <a:tr h="262791">
                <a:tc>
                  <a:txBody>
                    <a:bodyPr/>
                    <a:lstStyle/>
                    <a:p>
                      <a:pPr algn="l" defTabSz="457200">
                        <a:defRPr sz="1800">
                          <a:solidFill>
                            <a:srgbClr val="000000"/>
                          </a:solidFill>
                        </a:defRPr>
                      </a:pPr>
                      <a:r>
                        <a:rPr sz="2600">
                          <a:solidFill>
                            <a:srgbClr val="42286D"/>
                          </a:solidFill>
                        </a:rPr>
                        <a:t>Meeting expectations for this year of training; expected to progress to next stage of training</a:t>
                      </a:r>
                    </a:p>
                  </a:txBody>
                  <a:tcPr marL="45720" marR="45720" horzOverflow="overflow">
                    <a:solidFill>
                      <a:srgbClr val="E0FF93"/>
                    </a:solidFill>
                  </a:tcPr>
                </a:tc>
                <a:extLst>
                  <a:ext uri="{0D108BD9-81ED-4DB2-BD59-A6C34878D82A}">
                    <a16:rowId xmlns:a16="http://schemas.microsoft.com/office/drawing/2014/main" val="10001"/>
                  </a:ext>
                </a:extLst>
              </a:tr>
              <a:tr h="410591">
                <a:tc>
                  <a:txBody>
                    <a:bodyPr/>
                    <a:lstStyle/>
                    <a:p>
                      <a:pPr algn="l" defTabSz="457200">
                        <a:defRPr sz="1800">
                          <a:solidFill>
                            <a:srgbClr val="000000"/>
                          </a:solidFill>
                        </a:defRPr>
                      </a:pPr>
                      <a:r>
                        <a:rPr sz="2600">
                          <a:solidFill>
                            <a:srgbClr val="42286D"/>
                          </a:solidFill>
                        </a:rPr>
                        <a:t>Above expectations for this year of training; expected to progress to next stage of training</a:t>
                      </a:r>
                    </a:p>
                  </a:txBody>
                  <a:tcPr marL="45720" marR="45720" horzOverflow="overflow">
                    <a:solidFill>
                      <a:srgbClr val="B5FFA3"/>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p:cNvSpPr txBox="1">
            <a:spLocks noGrp="1"/>
          </p:cNvSpPr>
          <p:nvPr>
            <p:ph type="title"/>
          </p:nvPr>
        </p:nvSpPr>
        <p:spPr>
          <a:xfrm>
            <a:off x="609600" y="508763"/>
            <a:ext cx="10972800" cy="818440"/>
          </a:xfrm>
          <a:prstGeom prst="rect">
            <a:avLst/>
          </a:prstGeom>
        </p:spPr>
        <p:txBody>
          <a:bodyPr/>
          <a:lstStyle>
            <a:lvl1pPr>
              <a:defRPr b="1"/>
            </a:lvl1pPr>
          </a:lstStyle>
          <a:p>
            <a:r>
              <a:t>End of training year assessment</a:t>
            </a:r>
          </a:p>
        </p:txBody>
      </p:sp>
      <p:sp>
        <p:nvSpPr>
          <p:cNvPr id="167" name="Content Placeholder 2"/>
          <p:cNvSpPr txBox="1">
            <a:spLocks noGrp="1"/>
          </p:cNvSpPr>
          <p:nvPr>
            <p:ph type="body" idx="1"/>
          </p:nvPr>
        </p:nvSpPr>
        <p:spPr>
          <a:xfrm>
            <a:off x="609600" y="1399350"/>
            <a:ext cx="10401300" cy="4442780"/>
          </a:xfrm>
          <a:prstGeom prst="rect">
            <a:avLst/>
          </a:prstGeom>
        </p:spPr>
        <p:txBody>
          <a:bodyPr/>
          <a:lstStyle/>
          <a:p>
            <a:pPr marL="0" indent="0">
              <a:buSzTx/>
              <a:buFont typeface="Wingdings"/>
              <a:buNone/>
              <a:defRPr sz="3100"/>
            </a:pPr>
            <a:r>
              <a:t>Towards the end of the training year:</a:t>
            </a:r>
          </a:p>
          <a:p>
            <a:pPr>
              <a:defRPr sz="3100"/>
            </a:pPr>
            <a:r>
              <a:t>trainees make a self-assessment of their progression for each CiP and record this in the ePortfolio – with signposting to the evidence to support their rating</a:t>
            </a:r>
          </a:p>
          <a:p>
            <a:pPr>
              <a:defRPr sz="3100"/>
            </a:pPr>
            <a:r>
              <a:t>educational supervisors review the evidence in the ePortfolio, including workplace based assessments, feedback received from clinical supervisors (via the MCR) and the trainee’s self-assessment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txBox="1">
            <a:spLocks noGrp="1"/>
          </p:cNvSpPr>
          <p:nvPr>
            <p:ph type="title"/>
          </p:nvPr>
        </p:nvSpPr>
        <p:spPr>
          <a:xfrm>
            <a:off x="609600" y="508763"/>
            <a:ext cx="10972800" cy="818440"/>
          </a:xfrm>
          <a:prstGeom prst="rect">
            <a:avLst/>
          </a:prstGeom>
        </p:spPr>
        <p:txBody>
          <a:bodyPr/>
          <a:lstStyle>
            <a:lvl1pPr>
              <a:defRPr b="1"/>
            </a:lvl1pPr>
          </a:lstStyle>
          <a:p>
            <a:r>
              <a:t>Multiple Consultant Report</a:t>
            </a:r>
          </a:p>
        </p:txBody>
      </p:sp>
      <p:sp>
        <p:nvSpPr>
          <p:cNvPr id="172" name="Content Placeholder 2"/>
          <p:cNvSpPr txBox="1">
            <a:spLocks noGrp="1"/>
          </p:cNvSpPr>
          <p:nvPr>
            <p:ph type="body" idx="1"/>
          </p:nvPr>
        </p:nvSpPr>
        <p:spPr>
          <a:xfrm>
            <a:off x="609600" y="1367713"/>
            <a:ext cx="10972800" cy="4442779"/>
          </a:xfrm>
          <a:prstGeom prst="rect">
            <a:avLst/>
          </a:prstGeom>
        </p:spPr>
        <p:txBody>
          <a:bodyPr/>
          <a:lstStyle/>
          <a:p>
            <a:pPr>
              <a:lnSpc>
                <a:spcPct val="90000"/>
              </a:lnSpc>
            </a:pPr>
            <a:r>
              <a:t>This form is designed to help to capture the opinions of consultants who have supervised the trainee in a clinical setting </a:t>
            </a:r>
          </a:p>
          <a:p>
            <a:pPr>
              <a:lnSpc>
                <a:spcPct val="90000"/>
              </a:lnSpc>
            </a:pPr>
            <a:r>
              <a:t>The MCR should be completed within three months of the end of placement </a:t>
            </a:r>
          </a:p>
          <a:p>
            <a:pPr>
              <a:lnSpc>
                <a:spcPct val="90000"/>
              </a:lnSpc>
            </a:pPr>
            <a:r>
              <a:t>Respondents should provide feedback on the doctor in training’s progress, using global anchor statements, against the CiPs</a:t>
            </a:r>
          </a:p>
          <a:p>
            <a:pPr>
              <a:lnSpc>
                <a:spcPct val="90000"/>
              </a:lnSpc>
            </a:pPr>
            <a:r>
              <a:t>It may not be possible to complete all domains, but respondents are encouraged to complete assessments for all CiPs that are relevant to the supervision of the trainee for that particular placement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p:nvPr>
        </p:nvSpPr>
        <p:spPr>
          <a:xfrm>
            <a:off x="609600" y="508763"/>
            <a:ext cx="10972800" cy="818440"/>
          </a:xfrm>
          <a:prstGeom prst="rect">
            <a:avLst/>
          </a:prstGeom>
        </p:spPr>
        <p:txBody>
          <a:bodyPr/>
          <a:lstStyle>
            <a:lvl1pPr>
              <a:defRPr b="1"/>
            </a:lvl1pPr>
          </a:lstStyle>
          <a:p>
            <a:r>
              <a:t>Multiple Consultant Reports</a:t>
            </a:r>
          </a:p>
        </p:txBody>
      </p:sp>
      <p:sp>
        <p:nvSpPr>
          <p:cNvPr id="177" name="Content Placeholder 2"/>
          <p:cNvSpPr txBox="1">
            <a:spLocks noGrp="1"/>
          </p:cNvSpPr>
          <p:nvPr>
            <p:ph type="body" idx="1"/>
          </p:nvPr>
        </p:nvSpPr>
        <p:spPr>
          <a:xfrm>
            <a:off x="609600" y="1367713"/>
            <a:ext cx="10972800" cy="4442779"/>
          </a:xfrm>
          <a:prstGeom prst="rect">
            <a:avLst/>
          </a:prstGeom>
        </p:spPr>
        <p:txBody>
          <a:bodyPr/>
          <a:lstStyle/>
          <a:p>
            <a:r>
              <a:t>The multiple consultant reports are vitally important in supporting educational supervisor judgements</a:t>
            </a:r>
          </a:p>
          <a:p>
            <a:r>
              <a:t>Detailed comments must be given to support any rating of below expectations</a:t>
            </a:r>
          </a:p>
          <a:p>
            <a:r>
              <a:t>Comments are encouraged for all other ratings, particularly to inform areas of excellence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p:cNvSpPr txBox="1">
            <a:spLocks noGrp="1"/>
          </p:cNvSpPr>
          <p:nvPr>
            <p:ph type="title"/>
          </p:nvPr>
        </p:nvSpPr>
        <p:spPr>
          <a:xfrm>
            <a:off x="609600" y="508763"/>
            <a:ext cx="10972800" cy="818440"/>
          </a:xfrm>
          <a:prstGeom prst="rect">
            <a:avLst/>
          </a:prstGeom>
        </p:spPr>
        <p:txBody>
          <a:bodyPr/>
          <a:lstStyle>
            <a:lvl1pPr defTabSz="411479">
              <a:defRPr sz="2880" b="1"/>
            </a:lvl1pPr>
          </a:lstStyle>
          <a:p>
            <a:r>
              <a:t>End of training year assessment – educational supervisor report</a:t>
            </a:r>
          </a:p>
        </p:txBody>
      </p:sp>
      <p:sp>
        <p:nvSpPr>
          <p:cNvPr id="182" name="Content Placeholder 2"/>
          <p:cNvSpPr txBox="1">
            <a:spLocks noGrp="1"/>
          </p:cNvSpPr>
          <p:nvPr>
            <p:ph type="body" idx="1"/>
          </p:nvPr>
        </p:nvSpPr>
        <p:spPr>
          <a:xfrm>
            <a:off x="609600" y="1399350"/>
            <a:ext cx="10401300" cy="4442780"/>
          </a:xfrm>
          <a:prstGeom prst="rect">
            <a:avLst/>
          </a:prstGeom>
        </p:spPr>
        <p:txBody>
          <a:bodyPr/>
          <a:lstStyle>
            <a:lvl1pPr>
              <a:defRPr sz="3100"/>
            </a:lvl1pPr>
          </a:lstStyle>
          <a:p>
            <a:r>
              <a:t>Educational supervisors record their judgement on the trainee’s performance in the educational supervisor report, with commentary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
          <p:cNvSpPr txBox="1">
            <a:spLocks noGrp="1"/>
          </p:cNvSpPr>
          <p:nvPr>
            <p:ph type="title"/>
          </p:nvPr>
        </p:nvSpPr>
        <p:spPr>
          <a:xfrm>
            <a:off x="609600" y="508763"/>
            <a:ext cx="10972800" cy="818440"/>
          </a:xfrm>
          <a:prstGeom prst="rect">
            <a:avLst/>
          </a:prstGeom>
        </p:spPr>
        <p:txBody>
          <a:bodyPr/>
          <a:lstStyle>
            <a:lvl1pPr>
              <a:defRPr b="1"/>
            </a:lvl1pPr>
          </a:lstStyle>
          <a:p>
            <a:r>
              <a:t>Educational supervisor judgements</a:t>
            </a:r>
          </a:p>
        </p:txBody>
      </p:sp>
      <p:sp>
        <p:nvSpPr>
          <p:cNvPr id="187" name="Content Placeholder 2"/>
          <p:cNvSpPr txBox="1">
            <a:spLocks noGrp="1"/>
          </p:cNvSpPr>
          <p:nvPr>
            <p:ph type="body" sz="quarter" idx="1"/>
          </p:nvPr>
        </p:nvSpPr>
        <p:spPr>
          <a:xfrm>
            <a:off x="609599" y="1355107"/>
            <a:ext cx="11425086" cy="1093127"/>
          </a:xfrm>
          <a:prstGeom prst="rect">
            <a:avLst/>
          </a:prstGeom>
        </p:spPr>
        <p:txBody>
          <a:bodyPr/>
          <a:lstStyle>
            <a:lvl1pPr marL="315468" indent="-315468" defTabSz="420623">
              <a:spcBef>
                <a:spcPts val="1100"/>
              </a:spcBef>
              <a:defRPr sz="2576"/>
            </a:lvl1pPr>
          </a:lstStyle>
          <a:p>
            <a:r>
              <a:t>For generic CiPs  the educational supervisor will indicate whether the trainee is meeting expectations or not, using the global anchor statements</a:t>
            </a:r>
          </a:p>
        </p:txBody>
      </p:sp>
      <p:graphicFrame>
        <p:nvGraphicFramePr>
          <p:cNvPr id="188" name="Table 3"/>
          <p:cNvGraphicFramePr/>
          <p:nvPr/>
        </p:nvGraphicFramePr>
        <p:xfrm>
          <a:off x="1710813" y="2286004"/>
          <a:ext cx="7846142" cy="2468880"/>
        </p:xfrm>
        <a:graphic>
          <a:graphicData uri="http://schemas.openxmlformats.org/drawingml/2006/table">
            <a:tbl>
              <a:tblPr>
                <a:tableStyleId>{4C3C2611-4C71-4FC5-86AE-919BDF0F9419}</a:tableStyleId>
              </a:tblPr>
              <a:tblGrid>
                <a:gridCol w="7846142">
                  <a:extLst>
                    <a:ext uri="{9D8B030D-6E8A-4147-A177-3AD203B41FA5}">
                      <a16:colId xmlns:a16="http://schemas.microsoft.com/office/drawing/2014/main" val="20000"/>
                    </a:ext>
                  </a:extLst>
                </a:gridCol>
              </a:tblGrid>
              <a:tr h="751586">
                <a:tc>
                  <a:txBody>
                    <a:bodyPr/>
                    <a:lstStyle/>
                    <a:p>
                      <a:pPr algn="l" defTabSz="457200">
                        <a:defRPr sz="1800">
                          <a:solidFill>
                            <a:srgbClr val="000000"/>
                          </a:solidFill>
                        </a:defRPr>
                      </a:pPr>
                      <a:r>
                        <a:rPr sz="2400">
                          <a:solidFill>
                            <a:srgbClr val="42286D"/>
                          </a:solidFill>
                        </a:rPr>
                        <a:t>Below expectations for this year of training; 
may not meet the requirement for critical progression point</a:t>
                      </a:r>
                    </a:p>
                  </a:txBody>
                  <a:tcPr marL="45720" marR="45720" horzOverflow="overflow">
                    <a:solidFill>
                      <a:srgbClr val="FFF1B3"/>
                    </a:solidFill>
                  </a:tcPr>
                </a:tc>
                <a:extLst>
                  <a:ext uri="{0D108BD9-81ED-4DB2-BD59-A6C34878D82A}">
                    <a16:rowId xmlns:a16="http://schemas.microsoft.com/office/drawing/2014/main" val="10000"/>
                  </a:ext>
                </a:extLst>
              </a:tr>
              <a:tr h="751586">
                <a:tc>
                  <a:txBody>
                    <a:bodyPr/>
                    <a:lstStyle/>
                    <a:p>
                      <a:pPr algn="l" defTabSz="457200">
                        <a:defRPr sz="1800">
                          <a:solidFill>
                            <a:srgbClr val="000000"/>
                          </a:solidFill>
                        </a:defRPr>
                      </a:pPr>
                      <a:r>
                        <a:rPr sz="2400">
                          <a:solidFill>
                            <a:srgbClr val="42286D"/>
                          </a:solidFill>
                        </a:rPr>
                        <a:t>Meeting expectations for this year of training; 
expected to progress to next stage of training</a:t>
                      </a:r>
                    </a:p>
                  </a:txBody>
                  <a:tcPr marL="45720" marR="45720" horzOverflow="overflow">
                    <a:solidFill>
                      <a:srgbClr val="E0FF93"/>
                    </a:solidFill>
                  </a:tcPr>
                </a:tc>
                <a:extLst>
                  <a:ext uri="{0D108BD9-81ED-4DB2-BD59-A6C34878D82A}">
                    <a16:rowId xmlns:a16="http://schemas.microsoft.com/office/drawing/2014/main" val="10001"/>
                  </a:ext>
                </a:extLst>
              </a:tr>
              <a:tr h="751586">
                <a:tc>
                  <a:txBody>
                    <a:bodyPr/>
                    <a:lstStyle/>
                    <a:p>
                      <a:pPr algn="l" defTabSz="457200">
                        <a:defRPr sz="1800">
                          <a:solidFill>
                            <a:srgbClr val="000000"/>
                          </a:solidFill>
                        </a:defRPr>
                      </a:pPr>
                      <a:r>
                        <a:rPr sz="2400">
                          <a:solidFill>
                            <a:srgbClr val="42286D"/>
                          </a:solidFill>
                        </a:rPr>
                        <a:t>Above expectations for this year of training; 
expected to progress to next stage of training</a:t>
                      </a:r>
                    </a:p>
                  </a:txBody>
                  <a:tcPr marL="45720" marR="45720" horzOverflow="overflow">
                    <a:solidFill>
                      <a:srgbClr val="B5FFA3"/>
                    </a:solidFill>
                  </a:tcPr>
                </a:tc>
                <a:extLst>
                  <a:ext uri="{0D108BD9-81ED-4DB2-BD59-A6C34878D82A}">
                    <a16:rowId xmlns:a16="http://schemas.microsoft.com/office/drawing/2014/main" val="10002"/>
                  </a:ext>
                </a:extLst>
              </a:tr>
            </a:tbl>
          </a:graphicData>
        </a:graphic>
      </p:graphicFrame>
      <p:sp>
        <p:nvSpPr>
          <p:cNvPr id="189" name="Content Placeholder 2"/>
          <p:cNvSpPr txBox="1"/>
          <p:nvPr/>
        </p:nvSpPr>
        <p:spPr>
          <a:xfrm>
            <a:off x="609599" y="4784380"/>
            <a:ext cx="11425086" cy="1085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ormAutofit/>
          </a:bodyPr>
          <a:lstStyle>
            <a:lvl1pPr marL="342900" indent="-342900" defTabSz="457200">
              <a:spcBef>
                <a:spcPts val="1200"/>
              </a:spcBef>
              <a:buSzPct val="100000"/>
              <a:buChar char="▪"/>
              <a:defRPr sz="2800"/>
            </a:lvl1pPr>
          </a:lstStyle>
          <a:p>
            <a:r>
              <a:t>Trainees will need to be meeting expectations for the state of training as a minimum to progress to the next training year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1"/>
          <p:cNvSpPr txBox="1">
            <a:spLocks noGrp="1"/>
          </p:cNvSpPr>
          <p:nvPr>
            <p:ph type="title"/>
          </p:nvPr>
        </p:nvSpPr>
        <p:spPr>
          <a:xfrm>
            <a:off x="609600" y="508763"/>
            <a:ext cx="10972800" cy="818440"/>
          </a:xfrm>
          <a:prstGeom prst="rect">
            <a:avLst/>
          </a:prstGeom>
        </p:spPr>
        <p:txBody>
          <a:bodyPr/>
          <a:lstStyle>
            <a:lvl1pPr>
              <a:defRPr b="1"/>
            </a:lvl1pPr>
          </a:lstStyle>
          <a:p>
            <a:r>
              <a:t>Educational supervisor judgements</a:t>
            </a:r>
          </a:p>
        </p:txBody>
      </p:sp>
      <p:sp>
        <p:nvSpPr>
          <p:cNvPr id="192" name="Content Placeholder 2"/>
          <p:cNvSpPr txBox="1">
            <a:spLocks noGrp="1"/>
          </p:cNvSpPr>
          <p:nvPr>
            <p:ph type="body" idx="1"/>
          </p:nvPr>
        </p:nvSpPr>
        <p:spPr>
          <a:xfrm>
            <a:off x="609600" y="1399350"/>
            <a:ext cx="10401300" cy="4442780"/>
          </a:xfrm>
          <a:prstGeom prst="rect">
            <a:avLst/>
          </a:prstGeom>
        </p:spPr>
        <p:txBody>
          <a:bodyPr/>
          <a:lstStyle/>
          <a:p>
            <a:r>
              <a:t>For clinical CiPs,  the educational supervisor will make an entrustment decision for each CiP and record the indicated level of supervision required with detailed comments to justify their entrustment decisions</a:t>
            </a:r>
          </a:p>
          <a:p>
            <a:r>
              <a:t>The educational supervisors base their entrustment decisions primarily on the MCR, and also on the evidence within the trainee’s ePortfolio (eg MSF, WPBA, SLEs)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10"/>
          <p:cNvSpPr/>
          <p:nvPr/>
        </p:nvSpPr>
        <p:spPr>
          <a:xfrm>
            <a:off x="93517" y="5964382"/>
            <a:ext cx="6016339" cy="820882"/>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97" name="Picture 1" descr="Picture 1"/>
          <p:cNvPicPr>
            <a:picLocks noChangeAspect="1"/>
          </p:cNvPicPr>
          <p:nvPr/>
        </p:nvPicPr>
        <p:blipFill>
          <a:blip r:embed="rId2"/>
          <a:stretch>
            <a:fillRect/>
          </a:stretch>
        </p:blipFill>
        <p:spPr>
          <a:xfrm>
            <a:off x="1981200" y="2460625"/>
            <a:ext cx="12700" cy="12700"/>
          </a:xfrm>
          <a:prstGeom prst="rect">
            <a:avLst/>
          </a:prstGeom>
          <a:ln w="12700">
            <a:miter lim="400000"/>
          </a:ln>
        </p:spPr>
      </p:pic>
      <p:pic>
        <p:nvPicPr>
          <p:cNvPr id="198" name="Picture 2" descr="Picture 2"/>
          <p:cNvPicPr>
            <a:picLocks noChangeAspect="1"/>
          </p:cNvPicPr>
          <p:nvPr/>
        </p:nvPicPr>
        <p:blipFill>
          <a:blip r:embed="rId3"/>
          <a:stretch>
            <a:fillRect/>
          </a:stretch>
        </p:blipFill>
        <p:spPr>
          <a:xfrm>
            <a:off x="1981200" y="2460625"/>
            <a:ext cx="12700" cy="12700"/>
          </a:xfrm>
          <a:prstGeom prst="rect">
            <a:avLst/>
          </a:prstGeom>
          <a:ln w="12700">
            <a:miter lim="400000"/>
          </a:ln>
        </p:spPr>
      </p:pic>
      <p:pic>
        <p:nvPicPr>
          <p:cNvPr id="199" name="Picture 3" descr="Picture 3"/>
          <p:cNvPicPr>
            <a:picLocks noChangeAspect="1"/>
          </p:cNvPicPr>
          <p:nvPr/>
        </p:nvPicPr>
        <p:blipFill>
          <a:blip r:embed="rId3"/>
          <a:stretch>
            <a:fillRect/>
          </a:stretch>
        </p:blipFill>
        <p:spPr>
          <a:xfrm>
            <a:off x="1981200" y="2460625"/>
            <a:ext cx="12700" cy="12700"/>
          </a:xfrm>
          <a:prstGeom prst="rect">
            <a:avLst/>
          </a:prstGeom>
          <a:ln w="12700">
            <a:miter lim="400000"/>
          </a:ln>
        </p:spPr>
      </p:pic>
      <p:pic>
        <p:nvPicPr>
          <p:cNvPr id="200" name="Picture 4" descr="Picture 4"/>
          <p:cNvPicPr>
            <a:picLocks noChangeAspect="1"/>
          </p:cNvPicPr>
          <p:nvPr/>
        </p:nvPicPr>
        <p:blipFill>
          <a:blip r:embed="rId3"/>
          <a:stretch>
            <a:fillRect/>
          </a:stretch>
        </p:blipFill>
        <p:spPr>
          <a:xfrm>
            <a:off x="1981200" y="2460625"/>
            <a:ext cx="12700" cy="12700"/>
          </a:xfrm>
          <a:prstGeom prst="rect">
            <a:avLst/>
          </a:prstGeom>
          <a:ln w="12700">
            <a:miter lim="400000"/>
          </a:ln>
        </p:spPr>
      </p:pic>
      <p:sp>
        <p:nvSpPr>
          <p:cNvPr id="201" name="Title 1"/>
          <p:cNvSpPr txBox="1">
            <a:spLocks noGrp="1"/>
          </p:cNvSpPr>
          <p:nvPr>
            <p:ph type="title"/>
          </p:nvPr>
        </p:nvSpPr>
        <p:spPr>
          <a:xfrm>
            <a:off x="609600" y="508763"/>
            <a:ext cx="10972800" cy="818440"/>
          </a:xfrm>
          <a:prstGeom prst="rect">
            <a:avLst/>
          </a:prstGeom>
        </p:spPr>
        <p:txBody>
          <a:bodyPr/>
          <a:lstStyle>
            <a:lvl1pPr>
              <a:defRPr b="1"/>
            </a:lvl1pPr>
          </a:lstStyle>
          <a:p>
            <a:r>
              <a:t>Level descriptors for clinical CiPs</a:t>
            </a:r>
          </a:p>
        </p:txBody>
      </p:sp>
      <p:sp>
        <p:nvSpPr>
          <p:cNvPr id="202" name="Content Placeholder 1"/>
          <p:cNvSpPr txBox="1">
            <a:spLocks noGrp="1"/>
          </p:cNvSpPr>
          <p:nvPr>
            <p:ph type="body" idx="1"/>
          </p:nvPr>
        </p:nvSpPr>
        <p:spPr>
          <a:xfrm>
            <a:off x="609600" y="1367713"/>
            <a:ext cx="10972800" cy="4442779"/>
          </a:xfrm>
          <a:prstGeom prst="rect">
            <a:avLst/>
          </a:prstGeom>
        </p:spPr>
        <p:txBody>
          <a:bodyPr/>
          <a:lstStyle/>
          <a:p>
            <a:endParaRPr/>
          </a:p>
        </p:txBody>
      </p:sp>
      <p:graphicFrame>
        <p:nvGraphicFramePr>
          <p:cNvPr id="203" name="Table 6"/>
          <p:cNvGraphicFramePr/>
          <p:nvPr/>
        </p:nvGraphicFramePr>
        <p:xfrm>
          <a:off x="614362" y="1241777"/>
          <a:ext cx="11036300" cy="4979119"/>
        </p:xfrm>
        <a:graphic>
          <a:graphicData uri="http://schemas.openxmlformats.org/drawingml/2006/table">
            <a:tbl>
              <a:tblPr firstRow="1" firstCol="1" bandRow="1">
                <a:tableStyleId>{4C3C2611-4C71-4FC5-86AE-919BDF0F9419}</a:tableStyleId>
              </a:tblPr>
              <a:tblGrid>
                <a:gridCol w="1304783">
                  <a:extLst>
                    <a:ext uri="{9D8B030D-6E8A-4147-A177-3AD203B41FA5}">
                      <a16:colId xmlns:a16="http://schemas.microsoft.com/office/drawing/2014/main" val="20000"/>
                    </a:ext>
                  </a:extLst>
                </a:gridCol>
                <a:gridCol w="9731517">
                  <a:extLst>
                    <a:ext uri="{9D8B030D-6E8A-4147-A177-3AD203B41FA5}">
                      <a16:colId xmlns:a16="http://schemas.microsoft.com/office/drawing/2014/main" val="20001"/>
                    </a:ext>
                  </a:extLst>
                </a:gridCol>
              </a:tblGrid>
              <a:tr h="673519">
                <a:tc>
                  <a:txBody>
                    <a:bodyPr/>
                    <a:lstStyle/>
                    <a:p>
                      <a:pPr algn="l" defTabSz="457200">
                        <a:defRPr sz="1800">
                          <a:solidFill>
                            <a:srgbClr val="000000"/>
                          </a:solidFill>
                        </a:defRPr>
                      </a:pPr>
                      <a:r>
                        <a:rPr sz="2400" b="1">
                          <a:solidFill>
                            <a:srgbClr val="42286D"/>
                          </a:solidFill>
                        </a:rPr>
                        <a:t>Level 1</a:t>
                      </a:r>
                    </a:p>
                  </a:txBody>
                  <a:tcPr marL="108000" marR="108000" marT="108000" marB="108000" horzOverflow="overflow">
                    <a:lnL w="12700">
                      <a:solidFill>
                        <a:srgbClr val="42286D"/>
                      </a:solidFill>
                    </a:lnL>
                    <a:lnR w="12700">
                      <a:solidFill>
                        <a:srgbClr val="42286D"/>
                      </a:solidFill>
                    </a:lnR>
                    <a:lnT w="12700">
                      <a:solidFill>
                        <a:srgbClr val="42286D"/>
                      </a:solidFill>
                    </a:lnT>
                    <a:lnB w="12700">
                      <a:solidFill>
                        <a:srgbClr val="42286D"/>
                      </a:solidFill>
                    </a:lnB>
                    <a:solidFill>
                      <a:srgbClr val="FF8B8B"/>
                    </a:solidFill>
                  </a:tcPr>
                </a:tc>
                <a:tc>
                  <a:txBody>
                    <a:bodyPr/>
                    <a:lstStyle/>
                    <a:p>
                      <a:pPr algn="l" defTabSz="457200">
                        <a:defRPr sz="2400" b="1"/>
                      </a:pPr>
                      <a:r>
                        <a:t>Entrusted to observe only</a:t>
                      </a:r>
                      <a:r>
                        <a:rPr b="0"/>
                        <a:t> – no provision of clinical care </a:t>
                      </a:r>
                    </a:p>
                  </a:txBody>
                  <a:tcPr marL="108000" marR="108000" marT="108000" marB="108000" horzOverflow="overflow">
                    <a:lnL w="12700">
                      <a:solidFill>
                        <a:srgbClr val="42286D"/>
                      </a:solidFill>
                    </a:lnL>
                    <a:lnR w="12700">
                      <a:solidFill>
                        <a:srgbClr val="42286D"/>
                      </a:solidFill>
                    </a:lnR>
                    <a:lnT w="12700">
                      <a:solidFill>
                        <a:srgbClr val="42286D"/>
                      </a:solidFill>
                    </a:lnT>
                    <a:lnB w="12700">
                      <a:solidFill>
                        <a:srgbClr val="42286D"/>
                      </a:solidFill>
                    </a:lnB>
                    <a:solidFill>
                      <a:srgbClr val="FF8B8B"/>
                    </a:solidFill>
                  </a:tcPr>
                </a:tc>
                <a:extLst>
                  <a:ext uri="{0D108BD9-81ED-4DB2-BD59-A6C34878D82A}">
                    <a16:rowId xmlns:a16="http://schemas.microsoft.com/office/drawing/2014/main" val="10000"/>
                  </a:ext>
                </a:extLst>
              </a:tr>
              <a:tr h="1341960">
                <a:tc>
                  <a:txBody>
                    <a:bodyPr/>
                    <a:lstStyle/>
                    <a:p>
                      <a:pPr algn="l" defTabSz="457200">
                        <a:defRPr sz="1800">
                          <a:solidFill>
                            <a:srgbClr val="000000"/>
                          </a:solidFill>
                        </a:defRPr>
                      </a:pPr>
                      <a:r>
                        <a:rPr sz="2400" b="1">
                          <a:solidFill>
                            <a:srgbClr val="42286D"/>
                          </a:solidFill>
                        </a:rPr>
                        <a:t>Level 2</a:t>
                      </a:r>
                    </a:p>
                  </a:txBody>
                  <a:tcPr marL="108000" marR="108000" marT="108000" marB="108000" horzOverflow="overflow">
                    <a:lnL w="12700">
                      <a:solidFill>
                        <a:srgbClr val="42286D"/>
                      </a:solidFill>
                    </a:lnL>
                    <a:lnR w="12700">
                      <a:solidFill>
                        <a:srgbClr val="42286D"/>
                      </a:solidFill>
                    </a:lnR>
                    <a:lnT w="12700">
                      <a:solidFill>
                        <a:srgbClr val="42286D"/>
                      </a:solidFill>
                    </a:lnT>
                    <a:lnB w="12700">
                      <a:solidFill>
                        <a:srgbClr val="42286D"/>
                      </a:solidFill>
                    </a:lnB>
                    <a:solidFill>
                      <a:srgbClr val="FFC271"/>
                    </a:solidFill>
                  </a:tcPr>
                </a:tc>
                <a:tc>
                  <a:txBody>
                    <a:bodyPr/>
                    <a:lstStyle/>
                    <a:p>
                      <a:pPr algn="l" defTabSz="457200">
                        <a:defRPr sz="2400" b="1"/>
                      </a:pPr>
                      <a:r>
                        <a:t>Entrusted to act with direct supervision</a:t>
                      </a:r>
                      <a:r>
                        <a:rPr b="0"/>
                        <a:t>: The trainee may provide clinical care, but the supervising physician is physically within the hospital or other site of patient care and is immediately available if required to provide direct bedside supervision </a:t>
                      </a:r>
                    </a:p>
                  </a:txBody>
                  <a:tcPr marL="108000" marR="108000" marT="108000" marB="108000" horzOverflow="overflow">
                    <a:lnL w="12700">
                      <a:solidFill>
                        <a:srgbClr val="42286D"/>
                      </a:solidFill>
                    </a:lnL>
                    <a:lnR w="12700">
                      <a:solidFill>
                        <a:srgbClr val="42286D"/>
                      </a:solidFill>
                    </a:lnR>
                    <a:lnT w="12700">
                      <a:solidFill>
                        <a:srgbClr val="42286D"/>
                      </a:solidFill>
                    </a:lnT>
                    <a:lnB w="12700">
                      <a:solidFill>
                        <a:srgbClr val="42286D"/>
                      </a:solidFill>
                    </a:lnB>
                    <a:solidFill>
                      <a:srgbClr val="FFC271"/>
                    </a:solidFill>
                  </a:tcPr>
                </a:tc>
                <a:extLst>
                  <a:ext uri="{0D108BD9-81ED-4DB2-BD59-A6C34878D82A}">
                    <a16:rowId xmlns:a16="http://schemas.microsoft.com/office/drawing/2014/main" val="10001"/>
                  </a:ext>
                </a:extLst>
              </a:tr>
              <a:tr h="1637749">
                <a:tc>
                  <a:txBody>
                    <a:bodyPr/>
                    <a:lstStyle/>
                    <a:p>
                      <a:pPr algn="l" defTabSz="457200">
                        <a:defRPr sz="1800">
                          <a:solidFill>
                            <a:srgbClr val="000000"/>
                          </a:solidFill>
                        </a:defRPr>
                      </a:pPr>
                      <a:r>
                        <a:rPr sz="2400" b="1">
                          <a:solidFill>
                            <a:srgbClr val="42286D"/>
                          </a:solidFill>
                        </a:rPr>
                        <a:t>Level 3</a:t>
                      </a:r>
                    </a:p>
                  </a:txBody>
                  <a:tcPr marL="108000" marR="108000" marT="108000" marB="108000" horzOverflow="overflow">
                    <a:lnL w="12700">
                      <a:solidFill>
                        <a:srgbClr val="42286D"/>
                      </a:solidFill>
                    </a:lnL>
                    <a:lnR w="12700">
                      <a:solidFill>
                        <a:srgbClr val="42286D"/>
                      </a:solidFill>
                    </a:lnR>
                    <a:lnT w="12700">
                      <a:solidFill>
                        <a:srgbClr val="42286D"/>
                      </a:solidFill>
                    </a:lnT>
                    <a:lnB w="12700">
                      <a:solidFill>
                        <a:srgbClr val="42286D"/>
                      </a:solidFill>
                    </a:lnB>
                    <a:solidFill>
                      <a:srgbClr val="FFFF89"/>
                    </a:solidFill>
                  </a:tcPr>
                </a:tc>
                <a:tc>
                  <a:txBody>
                    <a:bodyPr/>
                    <a:lstStyle/>
                    <a:p>
                      <a:pPr algn="l" defTabSz="457200">
                        <a:defRPr sz="2400" b="1"/>
                      </a:pPr>
                      <a:r>
                        <a:t>Entrusted to act with indirect supervision</a:t>
                      </a:r>
                      <a:r>
                        <a:rPr b="0"/>
                        <a:t>: The trainee may provide clinical care when the supervising physician is not physically present within the hospital or other site of patient care, but is available by means of telephone and/or electronic media to provide advice, and can attend at the bedside if required to provide direct supervision </a:t>
                      </a:r>
                    </a:p>
                  </a:txBody>
                  <a:tcPr marL="108000" marR="108000" marT="108000" marB="108000" horzOverflow="overflow">
                    <a:lnL w="12700">
                      <a:solidFill>
                        <a:srgbClr val="42286D"/>
                      </a:solidFill>
                    </a:lnL>
                    <a:lnR w="12700">
                      <a:solidFill>
                        <a:srgbClr val="42286D"/>
                      </a:solidFill>
                    </a:lnR>
                    <a:lnT w="12700">
                      <a:solidFill>
                        <a:srgbClr val="42286D"/>
                      </a:solidFill>
                    </a:lnT>
                    <a:lnB w="12700">
                      <a:solidFill>
                        <a:srgbClr val="42286D"/>
                      </a:solidFill>
                    </a:lnB>
                    <a:solidFill>
                      <a:srgbClr val="FFFF89"/>
                    </a:solidFill>
                  </a:tcPr>
                </a:tc>
                <a:extLst>
                  <a:ext uri="{0D108BD9-81ED-4DB2-BD59-A6C34878D82A}">
                    <a16:rowId xmlns:a16="http://schemas.microsoft.com/office/drawing/2014/main" val="10002"/>
                  </a:ext>
                </a:extLst>
              </a:tr>
              <a:tr h="454589">
                <a:tc>
                  <a:txBody>
                    <a:bodyPr/>
                    <a:lstStyle/>
                    <a:p>
                      <a:pPr algn="l" defTabSz="457200">
                        <a:defRPr sz="1800">
                          <a:solidFill>
                            <a:srgbClr val="000000"/>
                          </a:solidFill>
                        </a:defRPr>
                      </a:pPr>
                      <a:r>
                        <a:rPr sz="2400" b="1">
                          <a:solidFill>
                            <a:srgbClr val="42286D"/>
                          </a:solidFill>
                        </a:rPr>
                        <a:t>Level 4</a:t>
                      </a:r>
                    </a:p>
                  </a:txBody>
                  <a:tcPr marL="108000" marR="108000" marT="108000" marB="108000" horzOverflow="overflow">
                    <a:lnL w="12700">
                      <a:solidFill>
                        <a:srgbClr val="42286D"/>
                      </a:solidFill>
                    </a:lnL>
                    <a:lnR w="12700">
                      <a:solidFill>
                        <a:srgbClr val="42286D"/>
                      </a:solidFill>
                    </a:lnR>
                    <a:lnT w="12700">
                      <a:solidFill>
                        <a:srgbClr val="42286D"/>
                      </a:solidFill>
                    </a:lnT>
                    <a:lnB w="12700">
                      <a:solidFill>
                        <a:srgbClr val="42286D"/>
                      </a:solidFill>
                    </a:lnB>
                    <a:solidFill>
                      <a:srgbClr val="CDFFCD"/>
                    </a:solidFill>
                  </a:tcPr>
                </a:tc>
                <a:tc>
                  <a:txBody>
                    <a:bodyPr/>
                    <a:lstStyle/>
                    <a:p>
                      <a:pPr algn="l" defTabSz="457200">
                        <a:defRPr sz="1800">
                          <a:solidFill>
                            <a:srgbClr val="000000"/>
                          </a:solidFill>
                        </a:defRPr>
                      </a:pPr>
                      <a:r>
                        <a:rPr sz="2400" b="1">
                          <a:solidFill>
                            <a:srgbClr val="42286D"/>
                          </a:solidFill>
                        </a:rPr>
                        <a:t>Entrusted to act unsupervised </a:t>
                      </a:r>
                    </a:p>
                  </a:txBody>
                  <a:tcPr marL="108000" marR="108000" marT="108000" marB="108000" horzOverflow="overflow">
                    <a:lnL w="12700">
                      <a:solidFill>
                        <a:srgbClr val="42286D"/>
                      </a:solidFill>
                    </a:lnL>
                    <a:lnR w="12700">
                      <a:solidFill>
                        <a:srgbClr val="42286D"/>
                      </a:solidFill>
                    </a:lnR>
                    <a:lnT w="12700">
                      <a:solidFill>
                        <a:srgbClr val="42286D"/>
                      </a:solidFill>
                    </a:lnT>
                    <a:lnB w="12700">
                      <a:solidFill>
                        <a:srgbClr val="42286D"/>
                      </a:solidFill>
                    </a:lnB>
                    <a:solidFill>
                      <a:srgbClr val="CDFFCD"/>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itle 1"/>
          <p:cNvSpPr txBox="1">
            <a:spLocks noGrp="1"/>
          </p:cNvSpPr>
          <p:nvPr>
            <p:ph type="title"/>
          </p:nvPr>
        </p:nvSpPr>
        <p:spPr>
          <a:xfrm>
            <a:off x="609600" y="508763"/>
            <a:ext cx="10972800" cy="818440"/>
          </a:xfrm>
          <a:prstGeom prst="rect">
            <a:avLst/>
          </a:prstGeom>
        </p:spPr>
        <p:txBody>
          <a:bodyPr/>
          <a:lstStyle>
            <a:lvl1pPr>
              <a:defRPr b="1"/>
            </a:lvl1pPr>
          </a:lstStyle>
          <a:p>
            <a:r>
              <a:t>Annual Review of Competence Progression (ARCP)</a:t>
            </a:r>
          </a:p>
        </p:txBody>
      </p:sp>
      <p:sp>
        <p:nvSpPr>
          <p:cNvPr id="206" name="Content Placeholder 2"/>
          <p:cNvSpPr txBox="1">
            <a:spLocks noGrp="1"/>
          </p:cNvSpPr>
          <p:nvPr>
            <p:ph type="body" idx="1"/>
          </p:nvPr>
        </p:nvSpPr>
        <p:spPr>
          <a:xfrm>
            <a:off x="609600" y="1399350"/>
            <a:ext cx="9943070" cy="4442780"/>
          </a:xfrm>
          <a:prstGeom prst="rect">
            <a:avLst/>
          </a:prstGeom>
        </p:spPr>
        <p:txBody>
          <a:bodyPr/>
          <a:lstStyle/>
          <a:p>
            <a:r>
              <a:t>The ARCP will be informed by the educational supervisor report and the evidence presented in the ePortfolio</a:t>
            </a:r>
          </a:p>
          <a:p>
            <a:r>
              <a:t>The ARCP panel make the final summative judgement on whether the trainee has achieved the generic outcomes and is capable of performing at the designated level of supervision for each clinical CiP</a:t>
            </a:r>
          </a:p>
          <a:p>
            <a:r>
              <a:t>The ARCP panel will determine whether the trainee can progress in accordance with The Gold Guide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le 1"/>
          <p:cNvSpPr txBox="1">
            <a:spLocks noGrp="1"/>
          </p:cNvSpPr>
          <p:nvPr>
            <p:ph type="title"/>
          </p:nvPr>
        </p:nvSpPr>
        <p:spPr>
          <a:xfrm>
            <a:off x="609600" y="508763"/>
            <a:ext cx="10972800" cy="818440"/>
          </a:xfrm>
          <a:prstGeom prst="rect">
            <a:avLst/>
          </a:prstGeom>
        </p:spPr>
        <p:txBody>
          <a:bodyPr/>
          <a:lstStyle>
            <a:lvl1pPr>
              <a:defRPr b="1"/>
            </a:lvl1pPr>
          </a:lstStyle>
          <a:p>
            <a:r>
              <a:t>Evidence of progress</a:t>
            </a:r>
          </a:p>
        </p:txBody>
      </p:sp>
      <p:sp>
        <p:nvSpPr>
          <p:cNvPr id="211" name="Content Placeholder 2"/>
          <p:cNvSpPr txBox="1">
            <a:spLocks noGrp="1"/>
          </p:cNvSpPr>
          <p:nvPr>
            <p:ph type="body" idx="1"/>
          </p:nvPr>
        </p:nvSpPr>
        <p:spPr>
          <a:xfrm>
            <a:off x="609600" y="1367713"/>
            <a:ext cx="10972800" cy="4442779"/>
          </a:xfrm>
          <a:prstGeom prst="rect">
            <a:avLst/>
          </a:prstGeom>
        </p:spPr>
        <p:txBody>
          <a:bodyPr/>
          <a:lstStyle/>
          <a:p>
            <a:r>
              <a:t>The internal medicine stage 1 curriculum details the methods of assessment that could provide evidence of progress in the integrated programme of assessment</a:t>
            </a:r>
          </a:p>
          <a:p>
            <a:r>
              <a:t>The requirements for each training year are stipulated in the ARCP decision aid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1"/>
          <p:cNvSpPr txBox="1">
            <a:spLocks noGrp="1"/>
          </p:cNvSpPr>
          <p:nvPr>
            <p:ph type="title"/>
          </p:nvPr>
        </p:nvSpPr>
        <p:spPr>
          <a:prstGeom prst="rect">
            <a:avLst/>
          </a:prstGeom>
        </p:spPr>
        <p:txBody>
          <a:bodyPr/>
          <a:lstStyle>
            <a:lvl1pPr>
              <a:defRPr b="1"/>
            </a:lvl1pPr>
          </a:lstStyle>
          <a:p>
            <a:r>
              <a:t>Curriculum components</a:t>
            </a:r>
          </a:p>
        </p:txBody>
      </p:sp>
      <p:sp>
        <p:nvSpPr>
          <p:cNvPr id="125" name="Content Placeholder 3"/>
          <p:cNvSpPr txBox="1">
            <a:spLocks noGrp="1"/>
          </p:cNvSpPr>
          <p:nvPr>
            <p:ph type="body" idx="1"/>
          </p:nvPr>
        </p:nvSpPr>
        <p:spPr>
          <a:prstGeom prst="rect">
            <a:avLst/>
          </a:prstGeom>
        </p:spPr>
        <p:txBody>
          <a:bodyPr/>
          <a:lstStyle/>
          <a:p>
            <a:pPr marL="0" indent="0">
              <a:spcBef>
                <a:spcPts val="600"/>
              </a:spcBef>
              <a:buSzTx/>
              <a:buFont typeface="Wingdings"/>
              <a:buNone/>
            </a:pPr>
            <a:r>
              <a:t>The curriculum has been split into 9 key areas:</a:t>
            </a:r>
          </a:p>
          <a:p>
            <a:pPr marL="914400" lvl="1" indent="-514350">
              <a:spcBef>
                <a:spcPts val="300"/>
              </a:spcBef>
              <a:buAutoNum type="arabicPeriod"/>
              <a:defRPr sz="2600"/>
            </a:pPr>
            <a:r>
              <a:t>introduction</a:t>
            </a:r>
            <a:endParaRPr sz="2400"/>
          </a:p>
          <a:p>
            <a:pPr marL="914400" lvl="1" indent="-514350">
              <a:spcBef>
                <a:spcPts val="300"/>
              </a:spcBef>
              <a:buAutoNum type="arabicPeriod"/>
              <a:defRPr sz="2600"/>
            </a:pPr>
            <a:r>
              <a:t>purpose</a:t>
            </a:r>
            <a:endParaRPr sz="2400"/>
          </a:p>
          <a:p>
            <a:pPr marL="914400" lvl="1" indent="-514350">
              <a:spcBef>
                <a:spcPts val="300"/>
              </a:spcBef>
              <a:buAutoNum type="arabicPeriod"/>
              <a:defRPr sz="2600"/>
            </a:pPr>
            <a:r>
              <a:t>content of learning</a:t>
            </a:r>
            <a:endParaRPr sz="2400"/>
          </a:p>
          <a:p>
            <a:pPr marL="914400" lvl="1" indent="-514350">
              <a:spcBef>
                <a:spcPts val="300"/>
              </a:spcBef>
              <a:buAutoNum type="arabicPeriod"/>
              <a:defRPr sz="2600"/>
            </a:pPr>
            <a:r>
              <a:t>learning and teaching</a:t>
            </a:r>
            <a:endParaRPr sz="2400"/>
          </a:p>
          <a:p>
            <a:pPr marL="914400" lvl="1" indent="-514350">
              <a:spcBef>
                <a:spcPts val="300"/>
              </a:spcBef>
              <a:buAutoNum type="arabicPeriod"/>
              <a:defRPr sz="2600"/>
            </a:pPr>
            <a:r>
              <a:t>programme of assessment</a:t>
            </a:r>
            <a:endParaRPr sz="2400"/>
          </a:p>
          <a:p>
            <a:pPr marL="914400" lvl="1" indent="-514350">
              <a:spcBef>
                <a:spcPts val="300"/>
              </a:spcBef>
              <a:buAutoNum type="arabicPeriod"/>
              <a:defRPr sz="2600"/>
            </a:pPr>
            <a:r>
              <a:t>supervision and feedback</a:t>
            </a:r>
            <a:endParaRPr sz="2400"/>
          </a:p>
          <a:p>
            <a:pPr marL="914400" lvl="1" indent="-514350">
              <a:spcBef>
                <a:spcPts val="300"/>
              </a:spcBef>
              <a:buAutoNum type="arabicPeriod"/>
              <a:defRPr sz="2600"/>
            </a:pPr>
            <a:r>
              <a:t>quality management</a:t>
            </a:r>
            <a:endParaRPr sz="2400"/>
          </a:p>
          <a:p>
            <a:pPr marL="914400" lvl="1" indent="-514350">
              <a:spcBef>
                <a:spcPts val="300"/>
              </a:spcBef>
              <a:buAutoNum type="arabicPeriod"/>
              <a:defRPr sz="2600"/>
            </a:pPr>
            <a:r>
              <a:t>intended use of curriculum by trainers and trainees</a:t>
            </a:r>
            <a:endParaRPr sz="2400"/>
          </a:p>
          <a:p>
            <a:pPr marL="914400" lvl="1" indent="-514350">
              <a:spcBef>
                <a:spcPts val="300"/>
              </a:spcBef>
              <a:buAutoNum type="arabicPeriod"/>
              <a:defRPr sz="2600"/>
            </a:pPr>
            <a:r>
              <a:t>equality and diversity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xfrm>
            <a:off x="609600" y="1782499"/>
            <a:ext cx="10363200" cy="998838"/>
          </a:xfrm>
          <a:prstGeom prst="rect">
            <a:avLst/>
          </a:prstGeom>
        </p:spPr>
        <p:txBody>
          <a:bodyPr/>
          <a:lstStyle/>
          <a:p>
            <a:r>
              <a:t>Critical progression points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itle 1"/>
          <p:cNvSpPr txBox="1">
            <a:spLocks noGrp="1"/>
          </p:cNvSpPr>
          <p:nvPr>
            <p:ph type="title"/>
          </p:nvPr>
        </p:nvSpPr>
        <p:spPr>
          <a:xfrm>
            <a:off x="609600" y="508763"/>
            <a:ext cx="10972800" cy="818440"/>
          </a:xfrm>
          <a:prstGeom prst="rect">
            <a:avLst/>
          </a:prstGeom>
        </p:spPr>
        <p:txBody>
          <a:bodyPr/>
          <a:lstStyle>
            <a:lvl1pPr>
              <a:defRPr b="1"/>
            </a:lvl1pPr>
          </a:lstStyle>
          <a:p>
            <a:r>
              <a:t>Critical progression points</a:t>
            </a:r>
          </a:p>
        </p:txBody>
      </p:sp>
      <p:sp>
        <p:nvSpPr>
          <p:cNvPr id="218" name="Content Placeholder 2"/>
          <p:cNvSpPr txBox="1">
            <a:spLocks noGrp="1"/>
          </p:cNvSpPr>
          <p:nvPr>
            <p:ph type="body" idx="1"/>
          </p:nvPr>
        </p:nvSpPr>
        <p:spPr>
          <a:xfrm>
            <a:off x="609600" y="1399350"/>
            <a:ext cx="9943070" cy="4442780"/>
          </a:xfrm>
          <a:prstGeom prst="rect">
            <a:avLst/>
          </a:prstGeom>
        </p:spPr>
        <p:txBody>
          <a:bodyPr/>
          <a:lstStyle/>
          <a:p>
            <a:pPr marL="0" indent="0">
              <a:buSzTx/>
              <a:buFont typeface="Wingdings"/>
              <a:buNone/>
            </a:pPr>
            <a:r>
              <a:t>There are two important progression points during Internal Medicine stage 1 training:</a:t>
            </a:r>
          </a:p>
          <a:p>
            <a:pPr marL="742950" lvl="1" indent="-285750">
              <a:defRPr b="1"/>
            </a:pPr>
            <a:r>
              <a:t>End of IMY2 </a:t>
            </a:r>
          </a:p>
          <a:p>
            <a:pPr marL="742950" lvl="1" indent="-285750">
              <a:defRPr b="1"/>
            </a:pPr>
            <a:r>
              <a:t>End of IMY3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a:spLocks noGrp="1"/>
          </p:cNvSpPr>
          <p:nvPr>
            <p:ph type="title"/>
          </p:nvPr>
        </p:nvSpPr>
        <p:spPr>
          <a:xfrm>
            <a:off x="609600" y="508763"/>
            <a:ext cx="10972800" cy="818440"/>
          </a:xfrm>
          <a:prstGeom prst="rect">
            <a:avLst/>
          </a:prstGeom>
        </p:spPr>
        <p:txBody>
          <a:bodyPr/>
          <a:lstStyle>
            <a:lvl1pPr>
              <a:defRPr b="1"/>
            </a:lvl1pPr>
          </a:lstStyle>
          <a:p>
            <a:r>
              <a:t>IMY2</a:t>
            </a:r>
          </a:p>
        </p:txBody>
      </p:sp>
      <p:sp>
        <p:nvSpPr>
          <p:cNvPr id="221" name="Content Placeholder 2"/>
          <p:cNvSpPr txBox="1">
            <a:spLocks noGrp="1"/>
          </p:cNvSpPr>
          <p:nvPr>
            <p:ph type="body" idx="1"/>
          </p:nvPr>
        </p:nvSpPr>
        <p:spPr>
          <a:xfrm>
            <a:off x="609600" y="1367713"/>
            <a:ext cx="10972800" cy="4442779"/>
          </a:xfrm>
          <a:prstGeom prst="rect">
            <a:avLst/>
          </a:prstGeom>
        </p:spPr>
        <p:txBody>
          <a:bodyPr/>
          <a:lstStyle/>
          <a:p>
            <a:r>
              <a:t>At this stage the trainee will be ‘stepping up’ to become the medical registrar</a:t>
            </a:r>
          </a:p>
          <a:p>
            <a:r>
              <a:t>It is essential that supervisors are confident that the trainee has the ability to perform in this role</a:t>
            </a:r>
          </a:p>
          <a:p>
            <a:r>
              <a:t>The ARCP</a:t>
            </a:r>
            <a:r>
              <a:rPr i="1"/>
              <a:t> </a:t>
            </a:r>
            <a:r>
              <a:t>at the end of IMY2 will play an important role in determining individualised, supportive plans for transition to the medical registrar role. Some trainees may require a period of time in a supportive training environment with the supervising physician readily available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1"/>
          <p:cNvSpPr txBox="1">
            <a:spLocks noGrp="1"/>
          </p:cNvSpPr>
          <p:nvPr>
            <p:ph type="title"/>
          </p:nvPr>
        </p:nvSpPr>
        <p:spPr>
          <a:xfrm>
            <a:off x="609600" y="508763"/>
            <a:ext cx="10972800" cy="818440"/>
          </a:xfrm>
          <a:prstGeom prst="rect">
            <a:avLst/>
          </a:prstGeom>
        </p:spPr>
        <p:txBody>
          <a:bodyPr/>
          <a:lstStyle>
            <a:lvl1pPr>
              <a:defRPr b="1"/>
            </a:lvl1pPr>
          </a:lstStyle>
          <a:p>
            <a:r>
              <a:t>MRCP(UK) and IMY2</a:t>
            </a:r>
          </a:p>
        </p:txBody>
      </p:sp>
      <p:sp>
        <p:nvSpPr>
          <p:cNvPr id="226" name="Content Placeholder 2"/>
          <p:cNvSpPr txBox="1">
            <a:spLocks noGrp="1"/>
          </p:cNvSpPr>
          <p:nvPr>
            <p:ph type="body" idx="1"/>
          </p:nvPr>
        </p:nvSpPr>
        <p:spPr>
          <a:xfrm>
            <a:off x="609600" y="1367713"/>
            <a:ext cx="10972800" cy="4442779"/>
          </a:xfrm>
          <a:prstGeom prst="rect">
            <a:avLst/>
          </a:prstGeom>
        </p:spPr>
        <p:txBody>
          <a:bodyPr/>
          <a:lstStyle/>
          <a:p>
            <a:pPr>
              <a:lnSpc>
                <a:spcPct val="90000"/>
              </a:lnSpc>
            </a:pPr>
            <a:r>
              <a:t>MRCP(UK) part one should be achieved by the end of IMY1</a:t>
            </a:r>
          </a:p>
          <a:p>
            <a:pPr>
              <a:lnSpc>
                <a:spcPct val="90000"/>
              </a:lnSpc>
            </a:pPr>
            <a:r>
              <a:t>All parts of MRCP(UK) should be achieved by the end of IMY2</a:t>
            </a:r>
          </a:p>
          <a:p>
            <a:pPr>
              <a:lnSpc>
                <a:spcPct val="90000"/>
              </a:lnSpc>
            </a:pPr>
            <a:r>
              <a:t>Failure to pass full MRCP by the end of IMY2 will result in an ARCP outcome 2</a:t>
            </a:r>
          </a:p>
          <a:p>
            <a:pPr>
              <a:lnSpc>
                <a:spcPct val="90000"/>
              </a:lnSpc>
            </a:pPr>
            <a:r>
              <a:t>Passing MRCP(UK) is neither necessary nor sufficient to act as medical registrar. If a trainee holds MRCP(UK) by the end of IMY2 but in the opinion of their supervisors are not capable of acting as medical registrar, they should not progress or should only do so with enhanced supervision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itle 1"/>
          <p:cNvSpPr txBox="1">
            <a:spLocks noGrp="1"/>
          </p:cNvSpPr>
          <p:nvPr>
            <p:ph type="title"/>
          </p:nvPr>
        </p:nvSpPr>
        <p:spPr>
          <a:xfrm>
            <a:off x="609600" y="508763"/>
            <a:ext cx="10972800" cy="818440"/>
          </a:xfrm>
          <a:prstGeom prst="rect">
            <a:avLst/>
          </a:prstGeom>
        </p:spPr>
        <p:txBody>
          <a:bodyPr/>
          <a:lstStyle>
            <a:lvl1pPr>
              <a:defRPr b="1"/>
            </a:lvl1pPr>
          </a:lstStyle>
          <a:p>
            <a:r>
              <a:t>IMY3</a:t>
            </a:r>
          </a:p>
        </p:txBody>
      </p:sp>
      <p:sp>
        <p:nvSpPr>
          <p:cNvPr id="231" name="Content Placeholder 2"/>
          <p:cNvSpPr txBox="1">
            <a:spLocks noGrp="1"/>
          </p:cNvSpPr>
          <p:nvPr>
            <p:ph type="body" idx="1"/>
          </p:nvPr>
        </p:nvSpPr>
        <p:spPr>
          <a:xfrm>
            <a:off x="609600" y="1367713"/>
            <a:ext cx="10972800" cy="4442779"/>
          </a:xfrm>
          <a:prstGeom prst="rect">
            <a:avLst/>
          </a:prstGeom>
        </p:spPr>
        <p:txBody>
          <a:bodyPr/>
          <a:lstStyle/>
          <a:p>
            <a:pPr>
              <a:lnSpc>
                <a:spcPct val="90000"/>
              </a:lnSpc>
            </a:pPr>
            <a:r>
              <a:t>The trainee must be signed off for all generic and clinical outcomes and practical procedures</a:t>
            </a:r>
          </a:p>
          <a:p>
            <a:pPr>
              <a:lnSpc>
                <a:spcPct val="90000"/>
              </a:lnSpc>
            </a:pPr>
            <a:r>
              <a:t>The trainee must complete all parts of MRCP(UK) </a:t>
            </a:r>
          </a:p>
          <a:p>
            <a:pPr>
              <a:lnSpc>
                <a:spcPct val="90000"/>
              </a:lnSpc>
            </a:pPr>
            <a:r>
              <a:t>A satisfactory ARCP outcome will be required for entry to specialty training and further Internal Medicine training</a:t>
            </a:r>
          </a:p>
          <a:p>
            <a:pPr>
              <a:lnSpc>
                <a:spcPct val="90000"/>
              </a:lnSpc>
            </a:pPr>
            <a:r>
              <a:t>The educational supervisor report will make a recommendation to the ARCP panel as to whether the trainee has met the defined levels for the CiPs and acquired the procedural competence required for each year of training</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le 1"/>
          <p:cNvSpPr txBox="1">
            <a:spLocks noGrp="1"/>
          </p:cNvSpPr>
          <p:nvPr>
            <p:ph type="title"/>
          </p:nvPr>
        </p:nvSpPr>
        <p:spPr>
          <a:xfrm>
            <a:off x="711198" y="1427122"/>
            <a:ext cx="10363201" cy="998838"/>
          </a:xfrm>
          <a:prstGeom prst="rect">
            <a:avLst/>
          </a:prstGeom>
        </p:spPr>
        <p:txBody>
          <a:bodyPr/>
          <a:lstStyle/>
          <a:p>
            <a:r>
              <a:t>Programme of Assessment</a:t>
            </a:r>
          </a:p>
        </p:txBody>
      </p:sp>
      <p:sp>
        <p:nvSpPr>
          <p:cNvPr id="236" name="Title 1"/>
          <p:cNvSpPr txBox="1"/>
          <p:nvPr/>
        </p:nvSpPr>
        <p:spPr>
          <a:xfrm>
            <a:off x="5317066" y="0"/>
            <a:ext cx="6874934" cy="998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ctr">
            <a:normAutofit/>
          </a:bodyPr>
          <a:lstStyle>
            <a:lvl1pPr defTabSz="457200">
              <a:defRPr sz="2400" b="1">
                <a:solidFill>
                  <a:srgbClr val="FFFFFF"/>
                </a:solidFill>
              </a:defRPr>
            </a:lvl1pPr>
          </a:lstStyle>
          <a:p>
            <a:r>
              <a:t>IM Stage 1 Curriculum – Teaching Toolkit</a:t>
            </a:r>
          </a:p>
        </p:txBody>
      </p:sp>
      <p:sp>
        <p:nvSpPr>
          <p:cNvPr id="237" name="Title 1"/>
          <p:cNvSpPr txBox="1"/>
          <p:nvPr/>
        </p:nvSpPr>
        <p:spPr>
          <a:xfrm>
            <a:off x="830419" y="2326070"/>
            <a:ext cx="8229601" cy="444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0" tIns="0" rIns="0" bIns="0">
            <a:spAutoFit/>
          </a:bodyPr>
          <a:lstStyle>
            <a:lvl1pPr defTabSz="457200">
              <a:defRPr sz="3000" b="1">
                <a:solidFill>
                  <a:srgbClr val="8661C5"/>
                </a:solidFill>
              </a:defRPr>
            </a:lvl1pPr>
          </a:lstStyle>
          <a:p>
            <a:r>
              <a:t>End of presentation</a:t>
            </a:r>
          </a:p>
        </p:txBody>
      </p:sp>
      <p:sp>
        <p:nvSpPr>
          <p:cNvPr id="238" name="Content Placeholder 2"/>
          <p:cNvSpPr txBox="1"/>
          <p:nvPr/>
        </p:nvSpPr>
        <p:spPr>
          <a:xfrm>
            <a:off x="5226908" y="6166022"/>
            <a:ext cx="4905633" cy="714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0" tIns="0" rIns="0" bIns="0">
            <a:normAutofit/>
          </a:bodyPr>
          <a:lstStyle/>
          <a:p>
            <a:pPr defTabSz="452627">
              <a:defRPr sz="2376" baseline="29979">
                <a:solidFill>
                  <a:srgbClr val="321E52"/>
                </a:solidFill>
              </a:defRPr>
            </a:pPr>
            <a:r>
              <a:t>The JRCPTB is part of the Federation of the</a:t>
            </a:r>
            <a:br/>
            <a:r>
              <a:t>Royal Colleges of Physicians of the United Kingdom</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prstGeom prst="rect">
            <a:avLst/>
          </a:prstGeom>
        </p:spPr>
        <p:txBody>
          <a:bodyPr/>
          <a:lstStyle>
            <a:lvl1pPr>
              <a:defRPr b="1"/>
            </a:lvl1pPr>
          </a:lstStyle>
          <a:p>
            <a:r>
              <a:t>Key changes</a:t>
            </a:r>
          </a:p>
        </p:txBody>
      </p:sp>
      <p:sp>
        <p:nvSpPr>
          <p:cNvPr id="130" name="Content Placeholder 3"/>
          <p:cNvSpPr txBox="1">
            <a:spLocks noGrp="1"/>
          </p:cNvSpPr>
          <p:nvPr>
            <p:ph type="body" idx="1"/>
          </p:nvPr>
        </p:nvSpPr>
        <p:spPr>
          <a:xfrm>
            <a:off x="609600" y="1295503"/>
            <a:ext cx="10972800" cy="4442780"/>
          </a:xfrm>
          <a:prstGeom prst="rect">
            <a:avLst/>
          </a:prstGeom>
        </p:spPr>
        <p:txBody>
          <a:bodyPr>
            <a:normAutofit lnSpcReduction="10000"/>
          </a:bodyPr>
          <a:lstStyle/>
          <a:p>
            <a:pPr marL="0" indent="0" defTabSz="452627">
              <a:spcBef>
                <a:spcPts val="1100"/>
              </a:spcBef>
              <a:buSzTx/>
              <a:buFont typeface="Wingdings"/>
              <a:buNone/>
              <a:defRPr sz="2376"/>
            </a:pPr>
            <a:r>
              <a:t>Internal medicine stage 1 is a three year programme which will deliver the following improvements:</a:t>
            </a:r>
          </a:p>
          <a:p>
            <a:pPr marL="339470" indent="-339470" defTabSz="452627">
              <a:spcBef>
                <a:spcPts val="1100"/>
              </a:spcBef>
              <a:defRPr sz="2376"/>
            </a:pPr>
            <a:r>
              <a:t>supported transition to the medical registrar role</a:t>
            </a:r>
          </a:p>
          <a:p>
            <a:pPr marL="339470" indent="-339470" defTabSz="452627">
              <a:spcBef>
                <a:spcPts val="1100"/>
              </a:spcBef>
              <a:defRPr sz="2376"/>
            </a:pPr>
            <a:r>
              <a:t>a more structured programme with mandatory training in geriatric medicine, critical care and outpatients </a:t>
            </a:r>
          </a:p>
          <a:p>
            <a:pPr marL="339470" indent="-339470" defTabSz="452627">
              <a:spcBef>
                <a:spcPts val="1100"/>
              </a:spcBef>
              <a:defRPr sz="2376"/>
            </a:pPr>
            <a:r>
              <a:t>longer placements in internal medicine year 3 (IMY3) to provide more continuity in training</a:t>
            </a:r>
          </a:p>
          <a:p>
            <a:pPr marL="339470" indent="-339470" defTabSz="452627">
              <a:spcBef>
                <a:spcPts val="1100"/>
              </a:spcBef>
              <a:defRPr sz="2376"/>
            </a:pPr>
            <a:r>
              <a:t>simulation based learning</a:t>
            </a:r>
          </a:p>
          <a:p>
            <a:pPr marL="339470" indent="-339470" defTabSz="452627">
              <a:spcBef>
                <a:spcPts val="1100"/>
              </a:spcBef>
              <a:defRPr sz="2376"/>
            </a:pPr>
            <a:r>
              <a:t>a programme of assessment which is holistic and intuitive</a:t>
            </a:r>
          </a:p>
          <a:p>
            <a:pPr marL="339470" indent="-339470" defTabSz="452627">
              <a:spcBef>
                <a:spcPts val="1100"/>
              </a:spcBef>
              <a:defRPr sz="2376"/>
            </a:pPr>
            <a:r>
              <a:t>additional time in which to gain MRCP(UK) if needed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prstGeom prst="rect">
            <a:avLst/>
          </a:prstGeom>
        </p:spPr>
        <p:txBody>
          <a:bodyPr/>
          <a:lstStyle>
            <a:lvl1pPr>
              <a:defRPr b="1"/>
            </a:lvl1pPr>
          </a:lstStyle>
          <a:p>
            <a:r>
              <a:t>What has not changed</a:t>
            </a:r>
          </a:p>
        </p:txBody>
      </p:sp>
      <p:sp>
        <p:nvSpPr>
          <p:cNvPr id="135" name="Content Placeholder 4"/>
          <p:cNvSpPr txBox="1">
            <a:spLocks noGrp="1"/>
          </p:cNvSpPr>
          <p:nvPr>
            <p:ph type="body" idx="1"/>
          </p:nvPr>
        </p:nvSpPr>
        <p:spPr>
          <a:xfrm>
            <a:off x="609599" y="1502295"/>
            <a:ext cx="9459953" cy="4445645"/>
          </a:xfrm>
          <a:prstGeom prst="rect">
            <a:avLst/>
          </a:prstGeom>
        </p:spPr>
        <p:txBody>
          <a:bodyPr/>
          <a:lstStyle/>
          <a:p>
            <a:pPr>
              <a:spcBef>
                <a:spcPts val="1800"/>
              </a:spcBef>
            </a:pPr>
            <a:r>
              <a:t>Good supervisory practice</a:t>
            </a:r>
          </a:p>
          <a:p>
            <a:pPr>
              <a:spcBef>
                <a:spcPts val="1800"/>
              </a:spcBef>
            </a:pPr>
            <a:r>
              <a:t>Annual Review of Competence Progression (ARCP) process</a:t>
            </a:r>
          </a:p>
          <a:p>
            <a:pPr>
              <a:spcBef>
                <a:spcPts val="1800"/>
              </a:spcBef>
            </a:pPr>
            <a:r>
              <a:t>Supervised learning events (SLEs) and workplace based assessment (WPBAs)</a:t>
            </a:r>
          </a:p>
          <a:p>
            <a:pPr>
              <a:spcBef>
                <a:spcPts val="1800"/>
              </a:spcBef>
            </a:pPr>
            <a:r>
              <a:t>MRCP(UK)</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a:spLocks noGrp="1"/>
          </p:cNvSpPr>
          <p:nvPr>
            <p:ph type="title"/>
          </p:nvPr>
        </p:nvSpPr>
        <p:spPr>
          <a:prstGeom prst="rect">
            <a:avLst/>
          </a:prstGeom>
        </p:spPr>
        <p:txBody>
          <a:bodyPr/>
          <a:lstStyle>
            <a:lvl1pPr>
              <a:defRPr b="1"/>
            </a:lvl1pPr>
          </a:lstStyle>
          <a:p>
            <a:r>
              <a:t>Process of change</a:t>
            </a:r>
          </a:p>
        </p:txBody>
      </p:sp>
      <p:sp>
        <p:nvSpPr>
          <p:cNvPr id="176" name="Content Placeholder 2"/>
          <p:cNvSpPr txBox="1">
            <a:spLocks noGrp="1"/>
          </p:cNvSpPr>
          <p:nvPr>
            <p:ph type="body" idx="1"/>
          </p:nvPr>
        </p:nvSpPr>
        <p:spPr>
          <a:xfrm>
            <a:off x="609598" y="1168400"/>
            <a:ext cx="11050459" cy="5394325"/>
          </a:xfrm>
          <a:prstGeom prst="rect">
            <a:avLst/>
          </a:prstGeom>
        </p:spPr>
        <p:txBody>
          <a:bodyPr/>
          <a:lstStyle/>
          <a:p>
            <a:pPr>
              <a:lnSpc>
                <a:spcPct val="120000"/>
              </a:lnSpc>
              <a:spcBef>
                <a:spcPts val="600"/>
              </a:spcBef>
              <a:defRPr sz="1200"/>
            </a:pPr>
            <a:endParaRPr/>
          </a:p>
          <a:p>
            <a:pPr>
              <a:lnSpc>
                <a:spcPct val="120000"/>
              </a:lnSpc>
              <a:spcBef>
                <a:spcPts val="600"/>
              </a:spcBef>
            </a:pPr>
            <a:r>
              <a:t>Led by JRCPTB on behalf of the Federation of Physician Royal Colleges</a:t>
            </a:r>
          </a:p>
          <a:p>
            <a:pPr>
              <a:lnSpc>
                <a:spcPct val="120000"/>
              </a:lnSpc>
              <a:spcBef>
                <a:spcPts val="600"/>
              </a:spcBef>
            </a:pPr>
            <a:r>
              <a:t>Responding to Shape of Training</a:t>
            </a:r>
          </a:p>
          <a:p>
            <a:pPr>
              <a:lnSpc>
                <a:spcPct val="120000"/>
              </a:lnSpc>
              <a:spcBef>
                <a:spcPts val="600"/>
              </a:spcBef>
            </a:pPr>
            <a:r>
              <a:t>Internal Medicine Committee (IMC) established Aug 2015</a:t>
            </a:r>
          </a:p>
          <a:p>
            <a:pPr>
              <a:lnSpc>
                <a:spcPct val="120000"/>
              </a:lnSpc>
              <a:spcBef>
                <a:spcPts val="600"/>
              </a:spcBef>
            </a:pPr>
            <a:r>
              <a:t>Large consultation exercise including representatives from</a:t>
            </a:r>
          </a:p>
          <a:p>
            <a:pPr marL="742950" lvl="1" indent="-285750">
              <a:lnSpc>
                <a:spcPct val="120000"/>
              </a:lnSpc>
              <a:spcBef>
                <a:spcPts val="600"/>
              </a:spcBef>
            </a:pPr>
            <a:r>
              <a:t>Trainee Committees, Specialist Advisory Committees, Heads of Schools, Core Medical Training Advisory Committee, NHS employers, Deans, GMC, proof of concept study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mv="urn:schemas-microsoft-com:mac:vml"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6">
                                            <p:txEl>
                                              <p:pRg st="1" end="1"/>
                                            </p:txEl>
                                          </p:spTgt>
                                        </p:tgtEl>
                                        <p:attrNameLst>
                                          <p:attrName>style.visibility</p:attrName>
                                        </p:attrNameLst>
                                      </p:cBhvr>
                                      <p:to>
                                        <p:strVal val="visible"/>
                                      </p:to>
                                    </p:set>
                                    <p:animEffect transition="in" filter="dissolve">
                                      <p:cBhvr>
                                        <p:cTn id="7" dur="750"/>
                                        <p:tgtEl>
                                          <p:spTgt spid="17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176">
                                            <p:txEl>
                                              <p:pRg st="2" end="2"/>
                                            </p:txEl>
                                          </p:spTgt>
                                        </p:tgtEl>
                                        <p:attrNameLst>
                                          <p:attrName>style.visibility</p:attrName>
                                        </p:attrNameLst>
                                      </p:cBhvr>
                                      <p:to>
                                        <p:strVal val="visible"/>
                                      </p:to>
                                    </p:set>
                                    <p:animEffect transition="in" filter="dissolve">
                                      <p:cBhvr>
                                        <p:cTn id="12" dur="750"/>
                                        <p:tgtEl>
                                          <p:spTgt spid="1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176">
                                            <p:txEl>
                                              <p:pRg st="3" end="3"/>
                                            </p:txEl>
                                          </p:spTgt>
                                        </p:tgtEl>
                                        <p:attrNameLst>
                                          <p:attrName>style.visibility</p:attrName>
                                        </p:attrNameLst>
                                      </p:cBhvr>
                                      <p:to>
                                        <p:strVal val="visible"/>
                                      </p:to>
                                    </p:set>
                                    <p:animEffect transition="in" filter="dissolve">
                                      <p:cBhvr>
                                        <p:cTn id="17" dur="750"/>
                                        <p:tgtEl>
                                          <p:spTgt spid="17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1" nodeType="clickEffect">
                                  <p:stCondLst>
                                    <p:cond delay="0"/>
                                  </p:stCondLst>
                                  <p:iterate>
                                    <p:tmAbs val="0"/>
                                  </p:iterate>
                                  <p:childTnLst>
                                    <p:set>
                                      <p:cBhvr>
                                        <p:cTn id="21" fill="hold"/>
                                        <p:tgtEl>
                                          <p:spTgt spid="176">
                                            <p:txEl>
                                              <p:pRg st="4" end="4"/>
                                            </p:txEl>
                                          </p:spTgt>
                                        </p:tgtEl>
                                        <p:attrNameLst>
                                          <p:attrName>style.visibility</p:attrName>
                                        </p:attrNameLst>
                                      </p:cBhvr>
                                      <p:to>
                                        <p:strVal val="visible"/>
                                      </p:to>
                                    </p:set>
                                    <p:animEffect transition="in" filter="dissolve">
                                      <p:cBhvr>
                                        <p:cTn id="22" dur="750"/>
                                        <p:tgtEl>
                                          <p:spTgt spid="176">
                                            <p:txEl>
                                              <p:pRg st="4" end="4"/>
                                            </p:txEl>
                                          </p:spTgt>
                                        </p:tgtEl>
                                      </p:cBhvr>
                                    </p:animEffect>
                                  </p:childTnLst>
                                </p:cTn>
                              </p:par>
                              <p:par>
                                <p:cTn id="23" presetID="9" presetClass="entr" presetSubtype="0" fill="hold" grpId="1" nodeType="withEffect">
                                  <p:stCondLst>
                                    <p:cond delay="0"/>
                                  </p:stCondLst>
                                  <p:iterate>
                                    <p:tmAbs val="0"/>
                                  </p:iterate>
                                  <p:childTnLst>
                                    <p:set>
                                      <p:cBhvr>
                                        <p:cTn id="24" fill="hold"/>
                                        <p:tgtEl>
                                          <p:spTgt spid="176">
                                            <p:txEl>
                                              <p:pRg st="5" end="5"/>
                                            </p:txEl>
                                          </p:spTgt>
                                        </p:tgtEl>
                                        <p:attrNameLst>
                                          <p:attrName>style.visibility</p:attrName>
                                        </p:attrNameLst>
                                      </p:cBhvr>
                                      <p:to>
                                        <p:strVal val="visible"/>
                                      </p:to>
                                    </p:set>
                                    <p:animEffect transition="in" filter="dissolve">
                                      <p:cBhvr>
                                        <p:cTn id="25" dur="750"/>
                                        <p:tgtEl>
                                          <p:spTgt spid="1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build="p" animBg="1" advAuto="0"/>
    </p:bldLst>
  </p:timing>
</p:sld>
</file>

<file path=ppt/theme/theme1.xml><?xml version="1.0" encoding="utf-8"?>
<a:theme xmlns:a="http://schemas.openxmlformats.org/drawingml/2006/main" name="2_Office Theme">
  <a:themeElements>
    <a:clrScheme name="2_Office Theme">
      <a:dk1>
        <a:srgbClr val="42286D"/>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2_Office Theme">
      <a:majorFont>
        <a:latin typeface="Helvetica"/>
        <a:ea typeface="Helvetica"/>
        <a:cs typeface="Helvetica"/>
      </a:majorFont>
      <a:minorFont>
        <a:latin typeface="Calibri"/>
        <a:ea typeface="Calibri"/>
        <a:cs typeface="Calibri"/>
      </a:minorFont>
    </a:fontScheme>
    <a:fmtScheme name="2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2286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2286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Office Theme">
  <a:themeElements>
    <a:clrScheme name="2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2_Office Theme">
      <a:majorFont>
        <a:latin typeface="Helvetica"/>
        <a:ea typeface="Helvetica"/>
        <a:cs typeface="Helvetica"/>
      </a:majorFont>
      <a:minorFont>
        <a:latin typeface="Calibri"/>
        <a:ea typeface="Calibri"/>
        <a:cs typeface="Calibri"/>
      </a:minorFont>
    </a:fontScheme>
    <a:fmtScheme name="2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2286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2286D"/>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1691</TotalTime>
  <Words>5451</Words>
  <Application>Microsoft Office PowerPoint</Application>
  <PresentationFormat>Widescreen</PresentationFormat>
  <Paragraphs>459</Paragraphs>
  <Slides>65</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Helvetica</vt:lpstr>
      <vt:lpstr>Wingdings</vt:lpstr>
      <vt:lpstr>游ゴシック体 ミディアム</vt:lpstr>
      <vt:lpstr>2_Office Theme</vt:lpstr>
      <vt:lpstr>The internal medicine stage 1  ES Introduction</vt:lpstr>
      <vt:lpstr>Learning Objectives</vt:lpstr>
      <vt:lpstr>The internal medicine stage 1 Curriculum</vt:lpstr>
      <vt:lpstr>Background and history</vt:lpstr>
      <vt:lpstr>Drivers for change</vt:lpstr>
      <vt:lpstr>Curriculum components</vt:lpstr>
      <vt:lpstr>Key changes</vt:lpstr>
      <vt:lpstr>What has not changed</vt:lpstr>
      <vt:lpstr>Process of change</vt:lpstr>
      <vt:lpstr>Shape of Training</vt:lpstr>
      <vt:lpstr>Internal Medicine</vt:lpstr>
      <vt:lpstr>Different approach </vt:lpstr>
      <vt:lpstr>Training pathway</vt:lpstr>
      <vt:lpstr>PowerPoint Presentation</vt:lpstr>
      <vt:lpstr>PowerPoint Presentation</vt:lpstr>
      <vt:lpstr>PowerPoint Presentation</vt:lpstr>
      <vt:lpstr>Stage 1 learning and teaching</vt:lpstr>
      <vt:lpstr>PowerPoint Presentation</vt:lpstr>
      <vt:lpstr>PowerPoint Presentation</vt:lpstr>
      <vt:lpstr>PowerPoint Presentation</vt:lpstr>
      <vt:lpstr>PowerPoint Presentation</vt:lpstr>
      <vt:lpstr>Inpatients</vt:lpstr>
      <vt:lpstr>Critical care</vt:lpstr>
      <vt:lpstr>Simulation training</vt:lpstr>
      <vt:lpstr>Outpatients</vt:lpstr>
      <vt:lpstr>IM3</vt:lpstr>
      <vt:lpstr>Applying</vt:lpstr>
      <vt:lpstr>Potential routes of entry to IM3: </vt:lpstr>
      <vt:lpstr>GMC Generic Professional Capabilities framework</vt:lpstr>
      <vt:lpstr>Generic Professional Capabilities (GPCs)</vt:lpstr>
      <vt:lpstr>PowerPoint Presentation</vt:lpstr>
      <vt:lpstr>PowerPoint Presentation</vt:lpstr>
      <vt:lpstr>Why do we need GPCs?</vt:lpstr>
      <vt:lpstr>GPCs and the IM stage 1 curriculum</vt:lpstr>
      <vt:lpstr>GPCs and the IM stage 1 curriculum</vt:lpstr>
      <vt:lpstr>Capabilities in practice</vt:lpstr>
      <vt:lpstr>Capabilities in practice </vt:lpstr>
      <vt:lpstr>Capabilities in practice and internal medicine stage 1</vt:lpstr>
      <vt:lpstr>Capabilities in practice descriptors</vt:lpstr>
      <vt:lpstr>PowerPoint Presentation</vt:lpstr>
      <vt:lpstr>The six generic capabilities in practice</vt:lpstr>
      <vt:lpstr>The eight clinical capabilities in practice:</vt:lpstr>
      <vt:lpstr>Tools</vt:lpstr>
      <vt:lpstr>Capabilities in practice – an example</vt:lpstr>
      <vt:lpstr>Capabilities in practice – an example</vt:lpstr>
      <vt:lpstr>Capabilities in practice</vt:lpstr>
      <vt:lpstr>Programme of assessment</vt:lpstr>
      <vt:lpstr>Programme of assessment</vt:lpstr>
      <vt:lpstr>Assessment of capabilities in practice</vt:lpstr>
      <vt:lpstr>Global assessment anchor statements</vt:lpstr>
      <vt:lpstr>End of training year assessment</vt:lpstr>
      <vt:lpstr>Multiple Consultant Report</vt:lpstr>
      <vt:lpstr>Multiple Consultant Reports</vt:lpstr>
      <vt:lpstr>End of training year assessment – educational supervisor report</vt:lpstr>
      <vt:lpstr>Educational supervisor judgements</vt:lpstr>
      <vt:lpstr>Educational supervisor judgements</vt:lpstr>
      <vt:lpstr>Level descriptors for clinical CiPs</vt:lpstr>
      <vt:lpstr>Annual Review of Competence Progression (ARCP)</vt:lpstr>
      <vt:lpstr>Evidence of progress</vt:lpstr>
      <vt:lpstr>Critical progression points</vt:lpstr>
      <vt:lpstr>Critical progression points</vt:lpstr>
      <vt:lpstr>IMY2</vt:lpstr>
      <vt:lpstr>MRCP(UK) and IMY2</vt:lpstr>
      <vt:lpstr>IMY3</vt:lpstr>
      <vt:lpstr>Programme of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internal medicine stage 1  ES Introduction</dc:title>
  <cp:lastModifiedBy>Dermot Kennedy</cp:lastModifiedBy>
  <cp:revision>3</cp:revision>
  <dcterms:created xsi:type="dcterms:W3CDTF">2019-05-06T20:18:13Z</dcterms:created>
  <dcterms:modified xsi:type="dcterms:W3CDTF">2020-08-21T11:29:26Z</dcterms:modified>
</cp:coreProperties>
</file>