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3"/>
  </p:notesMasterIdLst>
  <p:sldIdLst>
    <p:sldId id="268" r:id="rId2"/>
    <p:sldId id="267" r:id="rId3"/>
    <p:sldId id="266" r:id="rId4"/>
    <p:sldId id="269" r:id="rId5"/>
    <p:sldId id="270" r:id="rId6"/>
    <p:sldId id="271" r:id="rId7"/>
    <p:sldId id="272" r:id="rId8"/>
    <p:sldId id="273" r:id="rId9"/>
    <p:sldId id="316" r:id="rId10"/>
    <p:sldId id="259" r:id="rId11"/>
    <p:sldId id="261" r:id="rId12"/>
    <p:sldId id="262" r:id="rId13"/>
    <p:sldId id="263" r:id="rId14"/>
    <p:sldId id="314" r:id="rId15"/>
    <p:sldId id="317" r:id="rId16"/>
    <p:sldId id="276" r:id="rId17"/>
    <p:sldId id="277" r:id="rId18"/>
    <p:sldId id="278" r:id="rId19"/>
    <p:sldId id="279" r:id="rId20"/>
    <p:sldId id="280" r:id="rId21"/>
    <p:sldId id="281" r:id="rId22"/>
    <p:sldId id="282" r:id="rId23"/>
    <p:sldId id="311" r:id="rId24"/>
    <p:sldId id="312" r:id="rId25"/>
    <p:sldId id="283" r:id="rId26"/>
    <p:sldId id="284" r:id="rId27"/>
    <p:sldId id="285" r:id="rId28"/>
    <p:sldId id="286" r:id="rId29"/>
    <p:sldId id="289" r:id="rId30"/>
    <p:sldId id="288" r:id="rId31"/>
    <p:sldId id="287" r:id="rId32"/>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62" d="100"/>
          <a:sy n="62" d="100"/>
        </p:scale>
        <p:origin x="804" y="56"/>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9" name="Shape 109"/>
          <p:cNvSpPr>
            <a:spLocks noGrp="1" noRot="1" noChangeAspect="1"/>
          </p:cNvSpPr>
          <p:nvPr>
            <p:ph type="sldImg"/>
          </p:nvPr>
        </p:nvSpPr>
        <p:spPr>
          <a:xfrm>
            <a:off x="1143000" y="685800"/>
            <a:ext cx="4572000" cy="3429000"/>
          </a:xfrm>
          <a:prstGeom prst="rect">
            <a:avLst/>
          </a:prstGeom>
        </p:spPr>
        <p:txBody>
          <a:bodyPr/>
          <a:lstStyle/>
          <a:p>
            <a:endParaRPr/>
          </a:p>
        </p:txBody>
      </p:sp>
      <p:sp>
        <p:nvSpPr>
          <p:cNvPr id="110" name="Shape 110"/>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 name="Shape 261"/>
          <p:cNvSpPr>
            <a:spLocks noGrp="1" noRot="1" noChangeAspect="1"/>
          </p:cNvSpPr>
          <p:nvPr>
            <p:ph type="sldImg"/>
          </p:nvPr>
        </p:nvSpPr>
        <p:spPr>
          <a:prstGeom prst="rect">
            <a:avLst/>
          </a:prstGeom>
        </p:spPr>
        <p:txBody>
          <a:bodyPr/>
          <a:lstStyle/>
          <a:p>
            <a:endParaRPr/>
          </a:p>
        </p:txBody>
      </p:sp>
      <p:sp>
        <p:nvSpPr>
          <p:cNvPr id="262" name="Shape 262"/>
          <p:cNvSpPr>
            <a:spLocks noGrp="1"/>
          </p:cNvSpPr>
          <p:nvPr>
            <p:ph type="body" sz="quarter" idx="1"/>
          </p:nvPr>
        </p:nvSpPr>
        <p:spPr>
          <a:prstGeom prst="rect">
            <a:avLst/>
          </a:prstGeom>
        </p:spPr>
        <p:txBody>
          <a:bodyPr/>
          <a:lstStyle/>
          <a:p>
            <a:r>
              <a:t>Discuss DA</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 name="Shape 283"/>
          <p:cNvSpPr>
            <a:spLocks noGrp="1" noRot="1" noChangeAspect="1"/>
          </p:cNvSpPr>
          <p:nvPr>
            <p:ph type="sldImg"/>
          </p:nvPr>
        </p:nvSpPr>
        <p:spPr>
          <a:prstGeom prst="rect">
            <a:avLst/>
          </a:prstGeom>
        </p:spPr>
        <p:txBody>
          <a:bodyPr/>
          <a:lstStyle/>
          <a:p>
            <a:endParaRPr/>
          </a:p>
        </p:txBody>
      </p:sp>
      <p:sp>
        <p:nvSpPr>
          <p:cNvPr id="284" name="Shape 284"/>
          <p:cNvSpPr>
            <a:spLocks noGrp="1"/>
          </p:cNvSpPr>
          <p:nvPr>
            <p:ph type="body" sz="quarter" idx="1"/>
          </p:nvPr>
        </p:nvSpPr>
        <p:spPr>
          <a:prstGeom prst="rect">
            <a:avLst/>
          </a:prstGeom>
        </p:spPr>
        <p:txBody>
          <a:bodyPr/>
          <a:lstStyle/>
          <a:p>
            <a:r>
              <a:t>Example of a completed report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Shape 193"/>
          <p:cNvSpPr>
            <a:spLocks noGrp="1" noRot="1" noChangeAspect="1"/>
          </p:cNvSpPr>
          <p:nvPr>
            <p:ph type="sldImg"/>
          </p:nvPr>
        </p:nvSpPr>
        <p:spPr>
          <a:xfrm>
            <a:off x="381000" y="685800"/>
            <a:ext cx="6096000" cy="3429000"/>
          </a:xfrm>
          <a:prstGeom prst="rect">
            <a:avLst/>
          </a:prstGeom>
        </p:spPr>
        <p:txBody>
          <a:bodyPr/>
          <a:lstStyle/>
          <a:p>
            <a:endParaRPr/>
          </a:p>
        </p:txBody>
      </p:sp>
      <p:sp>
        <p:nvSpPr>
          <p:cNvPr id="194" name="Shape 194"/>
          <p:cNvSpPr>
            <a:spLocks noGrp="1"/>
          </p:cNvSpPr>
          <p:nvPr>
            <p:ph type="body" sz="quarter" idx="1"/>
          </p:nvPr>
        </p:nvSpPr>
        <p:spPr>
          <a:prstGeom prst="rect">
            <a:avLst/>
          </a:prstGeom>
        </p:spPr>
        <p:txBody>
          <a:bodyPr/>
          <a:lstStyle/>
          <a:p>
            <a:r>
              <a:t>The level descriptors for the clinical CiP entrustment decisions are on the next slide.</a:t>
            </a:r>
          </a:p>
        </p:txBody>
      </p:sp>
    </p:spTree>
    <p:extLst>
      <p:ext uri="{BB962C8B-B14F-4D97-AF65-F5344CB8AC3E}">
        <p14:creationId xmlns:p14="http://schemas.microsoft.com/office/powerpoint/2010/main" val="12360263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 name="Shape 311"/>
          <p:cNvSpPr>
            <a:spLocks noGrp="1" noRot="1" noChangeAspect="1"/>
          </p:cNvSpPr>
          <p:nvPr>
            <p:ph type="sldImg"/>
          </p:nvPr>
        </p:nvSpPr>
        <p:spPr>
          <a:prstGeom prst="rect">
            <a:avLst/>
          </a:prstGeom>
        </p:spPr>
        <p:txBody>
          <a:bodyPr/>
          <a:lstStyle/>
          <a:p>
            <a:endParaRPr/>
          </a:p>
        </p:txBody>
      </p:sp>
      <p:sp>
        <p:nvSpPr>
          <p:cNvPr id="312" name="Shape 312"/>
          <p:cNvSpPr>
            <a:spLocks noGrp="1"/>
          </p:cNvSpPr>
          <p:nvPr>
            <p:ph type="body" sz="quarter" idx="1"/>
          </p:nvPr>
        </p:nvSpPr>
        <p:spPr>
          <a:prstGeom prst="rect">
            <a:avLst/>
          </a:prstGeom>
        </p:spPr>
        <p:txBody>
          <a:bodyPr/>
          <a:lstStyle/>
          <a:p>
            <a:r>
              <a:t>See checklist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 name="Shape 316"/>
          <p:cNvSpPr>
            <a:spLocks noGrp="1" noRot="1" noChangeAspect="1"/>
          </p:cNvSpPr>
          <p:nvPr>
            <p:ph type="sldImg"/>
          </p:nvPr>
        </p:nvSpPr>
        <p:spPr>
          <a:prstGeom prst="rect">
            <a:avLst/>
          </a:prstGeom>
        </p:spPr>
        <p:txBody>
          <a:bodyPr/>
          <a:lstStyle/>
          <a:p>
            <a:endParaRPr/>
          </a:p>
        </p:txBody>
      </p:sp>
      <p:sp>
        <p:nvSpPr>
          <p:cNvPr id="317" name="Shape 317"/>
          <p:cNvSpPr>
            <a:spLocks noGrp="1"/>
          </p:cNvSpPr>
          <p:nvPr>
            <p:ph type="body" sz="quarter" idx="1"/>
          </p:nvPr>
        </p:nvSpPr>
        <p:spPr>
          <a:prstGeom prst="rect">
            <a:avLst/>
          </a:prstGeom>
        </p:spPr>
        <p:txBody>
          <a:bodyPr/>
          <a:lstStyle/>
          <a:p>
            <a:r>
              <a:t>Educational Work Schedules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Shape 173"/>
          <p:cNvSpPr>
            <a:spLocks noGrp="1" noRot="1" noChangeAspect="1"/>
          </p:cNvSpPr>
          <p:nvPr>
            <p:ph type="sldImg"/>
          </p:nvPr>
        </p:nvSpPr>
        <p:spPr>
          <a:xfrm>
            <a:off x="381000" y="685800"/>
            <a:ext cx="6096000" cy="3429000"/>
          </a:xfrm>
          <a:prstGeom prst="rect">
            <a:avLst/>
          </a:prstGeom>
        </p:spPr>
        <p:txBody>
          <a:bodyPr/>
          <a:lstStyle/>
          <a:p>
            <a:endParaRPr/>
          </a:p>
        </p:txBody>
      </p:sp>
      <p:sp>
        <p:nvSpPr>
          <p:cNvPr id="174" name="Shape 174"/>
          <p:cNvSpPr>
            <a:spLocks noGrp="1"/>
          </p:cNvSpPr>
          <p:nvPr>
            <p:ph type="body" sz="quarter" idx="1"/>
          </p:nvPr>
        </p:nvSpPr>
        <p:spPr>
          <a:prstGeom prst="rect">
            <a:avLst/>
          </a:prstGeom>
        </p:spPr>
        <p:txBody>
          <a:bodyPr/>
          <a:lstStyle/>
          <a:p>
            <a:r>
              <a:t>This is a really important piece of evidence – it is vital that this is completed properly, giving sufficient detail of areas of strength and weakness, to inform the educational supervisor’s decisions. The decision aid states the minimum number of consultants that need to complete the MCR for each year.</a:t>
            </a:r>
          </a:p>
        </p:txBody>
      </p:sp>
    </p:spTree>
    <p:extLst>
      <p:ext uri="{BB962C8B-B14F-4D97-AF65-F5344CB8AC3E}">
        <p14:creationId xmlns:p14="http://schemas.microsoft.com/office/powerpoint/2010/main" val="34156816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Shape 178"/>
          <p:cNvSpPr>
            <a:spLocks noGrp="1" noRot="1" noChangeAspect="1"/>
          </p:cNvSpPr>
          <p:nvPr>
            <p:ph type="sldImg"/>
          </p:nvPr>
        </p:nvSpPr>
        <p:spPr>
          <a:xfrm>
            <a:off x="381000" y="685800"/>
            <a:ext cx="6096000" cy="3429000"/>
          </a:xfrm>
          <a:prstGeom prst="rect">
            <a:avLst/>
          </a:prstGeom>
        </p:spPr>
        <p:txBody>
          <a:bodyPr/>
          <a:lstStyle/>
          <a:p>
            <a:endParaRPr/>
          </a:p>
        </p:txBody>
      </p:sp>
      <p:sp>
        <p:nvSpPr>
          <p:cNvPr id="179" name="Shape 179"/>
          <p:cNvSpPr>
            <a:spLocks noGrp="1"/>
          </p:cNvSpPr>
          <p:nvPr>
            <p:ph type="body" sz="quarter" idx="1"/>
          </p:nvPr>
        </p:nvSpPr>
        <p:spPr>
          <a:prstGeom prst="rect">
            <a:avLst/>
          </a:prstGeom>
        </p:spPr>
        <p:txBody>
          <a:bodyPr/>
          <a:lstStyle/>
          <a:p>
            <a:r>
              <a:t>The form wont let consultants continue if they haven’t given supporting statements for ratings of below expectations.</a:t>
            </a:r>
          </a:p>
        </p:txBody>
      </p:sp>
    </p:spTree>
    <p:extLst>
      <p:ext uri="{BB962C8B-B14F-4D97-AF65-F5344CB8AC3E}">
        <p14:creationId xmlns:p14="http://schemas.microsoft.com/office/powerpoint/2010/main" val="4136630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524000" y="1122362"/>
            <a:ext cx="91440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2" name="Title Text"/>
          <p:cNvSpPr txBox="1">
            <a:spLocks noGrp="1"/>
          </p:cNvSpPr>
          <p:nvPr>
            <p:ph type="title"/>
          </p:nvPr>
        </p:nvSpPr>
        <p:spPr>
          <a:prstGeom prst="rect">
            <a:avLst/>
          </a:prstGeom>
        </p:spPr>
        <p:txBody>
          <a:bodyPr/>
          <a:lstStyle/>
          <a:p>
            <a:r>
              <a:t>Title Text</a:t>
            </a:r>
          </a:p>
        </p:txBody>
      </p:sp>
      <p:sp>
        <p:nvSpPr>
          <p:cNvPr id="9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4"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1" name="Title Text"/>
          <p:cNvSpPr txBox="1">
            <a:spLocks noGrp="1"/>
          </p:cNvSpPr>
          <p:nvPr>
            <p:ph type="title"/>
          </p:nvPr>
        </p:nvSpPr>
        <p:spPr>
          <a:xfrm>
            <a:off x="8724900" y="365125"/>
            <a:ext cx="2628900" cy="5811838"/>
          </a:xfrm>
          <a:prstGeom prst="rect">
            <a:avLst/>
          </a:prstGeom>
        </p:spPr>
        <p:txBody>
          <a:bodyPr/>
          <a:lstStyle/>
          <a:p>
            <a:r>
              <a:t>Title Text</a:t>
            </a:r>
          </a:p>
        </p:txBody>
      </p:sp>
      <p:sp>
        <p:nvSpPr>
          <p:cNvPr id="102" name="Body Level One…"/>
          <p:cNvSpPr txBox="1">
            <a:spLocks noGrp="1"/>
          </p:cNvSpPr>
          <p:nvPr>
            <p:ph type="body" idx="1"/>
          </p:nvPr>
        </p:nvSpPr>
        <p:spPr>
          <a:xfrm>
            <a:off x="838200" y="365125"/>
            <a:ext cx="7734300" cy="58118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831850" y="1709738"/>
            <a:ext cx="10515600"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839787" y="365125"/>
            <a:ext cx="10515601" cy="1325563"/>
          </a:xfrm>
          <a:prstGeom prst="rect">
            <a:avLst/>
          </a:prstGeom>
        </p:spPr>
        <p:txBody>
          <a:bodyPr/>
          <a:lstStyle/>
          <a:p>
            <a:r>
              <a:t>Title Text</a:t>
            </a:r>
          </a:p>
        </p:txBody>
      </p:sp>
      <p:sp>
        <p:nvSpPr>
          <p:cNvPr id="48" name="Body Level One…"/>
          <p:cNvSpPr txBox="1">
            <a:spLocks noGrp="1"/>
          </p:cNvSpPr>
          <p:nvPr>
            <p:ph type="body" sz="quarter" idx="1"/>
          </p:nvPr>
        </p:nvSpPr>
        <p:spPr>
          <a:xfrm>
            <a:off x="839787" y="1681163"/>
            <a:ext cx="5157789"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13"/>
          </p:nvPr>
        </p:nvSpPr>
        <p:spPr>
          <a:xfrm>
            <a:off x="6172200" y="1681163"/>
            <a:ext cx="5183188" cy="823913"/>
          </a:xfrm>
          <a:prstGeom prst="rect">
            <a:avLst/>
          </a:prstGeom>
        </p:spPr>
        <p:txBody>
          <a:bodyPr anchor="b"/>
          <a:lstStyle/>
          <a:p>
            <a:pPr marL="0" indent="0">
              <a:buSzTx/>
              <a:buFontTx/>
              <a:buNone/>
              <a:defRPr sz="24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13"/>
          </p:nvPr>
        </p:nvSpPr>
        <p:spPr>
          <a:xfrm>
            <a:off x="839787" y="2057400"/>
            <a:ext cx="3932239" cy="3811588"/>
          </a:xfrm>
          <a:prstGeom prst="rect">
            <a:avLst/>
          </a:prstGeom>
        </p:spPr>
        <p:txBody>
          <a:bodyPr/>
          <a:lstStyle/>
          <a:p>
            <a:pPr marL="0" indent="0">
              <a:buSzTx/>
              <a:buFontTx/>
              <a:buNone/>
              <a:defRPr sz="16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83" name="Picture Placeholder 2"/>
          <p:cNvSpPr>
            <a:spLocks noGrp="1"/>
          </p:cNvSpPr>
          <p:nvPr>
            <p:ph type="pic" sz="half" idx="13"/>
          </p:nvPr>
        </p:nvSpPr>
        <p:spPr>
          <a:xfrm>
            <a:off x="5183187" y="987425"/>
            <a:ext cx="6172201" cy="4873625"/>
          </a:xfrm>
          <a:prstGeom prst="rect">
            <a:avLst/>
          </a:prstGeom>
        </p:spPr>
        <p:txBody>
          <a:bodyPr lIns="91439" rIns="91439">
            <a:noAutofit/>
          </a:bodyPr>
          <a:lstStyle/>
          <a:p>
            <a:endParaRPr/>
          </a:p>
        </p:txBody>
      </p:sp>
      <p:sp>
        <p:nvSpPr>
          <p:cNvPr id="84" name="Body Level One…"/>
          <p:cNvSpPr txBox="1">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89818" y="6404292"/>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meta4rn.com/tag/clinical-supervision/" TargetMode="External"/><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hyperlink" Target="https://creativecommons.org/licenses/by-nc-sa/3.0/"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flickr.com/photos/lumaxart/2136954235/" TargetMode="External"/><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hyperlink" Target="https://creativecommons.org/licenses/by-sa/3.0/"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itle 1"/>
          <p:cNvSpPr txBox="1">
            <a:spLocks noGrp="1"/>
          </p:cNvSpPr>
          <p:nvPr>
            <p:ph type="ctrTitle"/>
          </p:nvPr>
        </p:nvSpPr>
        <p:spPr>
          <a:prstGeom prst="rect">
            <a:avLst/>
          </a:prstGeom>
        </p:spPr>
        <p:txBody>
          <a:bodyPr/>
          <a:lstStyle/>
          <a:p>
            <a:r>
              <a:t>IMTS1 Supervisor Training</a:t>
            </a:r>
          </a:p>
        </p:txBody>
      </p:sp>
      <p:sp>
        <p:nvSpPr>
          <p:cNvPr id="113" name="Subtitle 2"/>
          <p:cNvSpPr txBox="1">
            <a:spLocks noGrp="1"/>
          </p:cNvSpPr>
          <p:nvPr>
            <p:ph type="subTitle" sz="quarter" idx="1"/>
          </p:nvPr>
        </p:nvSpPr>
        <p:spPr>
          <a:xfrm>
            <a:off x="1524000" y="3602037"/>
            <a:ext cx="9144000" cy="1655762"/>
          </a:xfrm>
          <a:prstGeom prst="rect">
            <a:avLst/>
          </a:prstGeom>
        </p:spPr>
        <p:txBody>
          <a:bodyPr/>
          <a:lstStyle/>
          <a:p>
            <a:r>
              <a:t>The training year (see handout)</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Entrustable Professional Activities"/>
          <p:cNvSpPr txBox="1">
            <a:spLocks noGrp="1"/>
          </p:cNvSpPr>
          <p:nvPr>
            <p:ph type="title" idx="4294967295"/>
          </p:nvPr>
        </p:nvSpPr>
        <p:spPr>
          <a:xfrm>
            <a:off x="609600" y="274638"/>
            <a:ext cx="10972800" cy="1143001"/>
          </a:xfrm>
          <a:prstGeom prst="rect">
            <a:avLst/>
          </a:prstGeom>
        </p:spPr>
        <p:txBody>
          <a:bodyPr>
            <a:normAutofit/>
          </a:bodyPr>
          <a:lstStyle>
            <a:lvl1pPr defTabSz="868680">
              <a:defRPr sz="4180"/>
            </a:lvl1pPr>
          </a:lstStyle>
          <a:p>
            <a:r>
              <a:t>Entrustable Professional Activities</a:t>
            </a:r>
          </a:p>
        </p:txBody>
      </p:sp>
      <p:sp>
        <p:nvSpPr>
          <p:cNvPr id="21" name="Competency frameworks are designed to improve assessment…"/>
          <p:cNvSpPr txBox="1">
            <a:spLocks noGrp="1"/>
          </p:cNvSpPr>
          <p:nvPr>
            <p:ph type="body" idx="4294967295"/>
          </p:nvPr>
        </p:nvSpPr>
        <p:spPr>
          <a:xfrm>
            <a:off x="592665" y="1600201"/>
            <a:ext cx="8092019" cy="4525963"/>
          </a:xfrm>
          <a:prstGeom prst="rect">
            <a:avLst/>
          </a:prstGeom>
        </p:spPr>
        <p:txBody>
          <a:bodyPr>
            <a:normAutofit/>
          </a:bodyPr>
          <a:lstStyle/>
          <a:p>
            <a:pPr>
              <a:lnSpc>
                <a:spcPct val="80000"/>
              </a:lnSpc>
              <a:spcBef>
                <a:spcPts val="500"/>
              </a:spcBef>
              <a:buChar char="•"/>
              <a:defRPr sz="2200"/>
            </a:pPr>
            <a:r>
              <a:t>Competency frameworks are designed to improve assessment </a:t>
            </a:r>
          </a:p>
          <a:p>
            <a:pPr>
              <a:lnSpc>
                <a:spcPct val="80000"/>
              </a:lnSpc>
              <a:spcBef>
                <a:spcPts val="500"/>
              </a:spcBef>
              <a:buChar char="•"/>
              <a:defRPr sz="2200"/>
            </a:pPr>
            <a:r>
              <a:t>Origin: </a:t>
            </a:r>
          </a:p>
          <a:p>
            <a:pPr marL="742950" lvl="1" indent="-285750">
              <a:lnSpc>
                <a:spcPct val="80000"/>
              </a:lnSpc>
              <a:spcBef>
                <a:spcPts val="0"/>
              </a:spcBef>
              <a:defRPr sz="2000"/>
            </a:pPr>
            <a:r>
              <a:t>Craft specialties</a:t>
            </a:r>
          </a:p>
          <a:p>
            <a:pPr marL="742950" lvl="1" indent="-285750">
              <a:lnSpc>
                <a:spcPct val="80000"/>
              </a:lnSpc>
              <a:spcBef>
                <a:spcPts val="0"/>
              </a:spcBef>
              <a:defRPr sz="2000"/>
            </a:pPr>
            <a:r>
              <a:t>Based around the direct observation of procedural skills</a:t>
            </a:r>
          </a:p>
          <a:p>
            <a:pPr marL="742950" lvl="1" indent="-285750">
              <a:lnSpc>
                <a:spcPct val="80000"/>
              </a:lnSpc>
              <a:spcBef>
                <a:spcPts val="0"/>
              </a:spcBef>
              <a:defRPr sz="2000"/>
            </a:pPr>
            <a:r>
              <a:t>More of a challenge in medical specialties that have less direct supervision.</a:t>
            </a:r>
          </a:p>
          <a:p>
            <a:pPr>
              <a:lnSpc>
                <a:spcPct val="80000"/>
              </a:lnSpc>
              <a:spcBef>
                <a:spcPts val="500"/>
              </a:spcBef>
              <a:buChar char="•"/>
              <a:defRPr sz="2200"/>
            </a:pPr>
            <a:r>
              <a:t>Less of a ‘tick-box’</a:t>
            </a:r>
          </a:p>
          <a:p>
            <a:pPr>
              <a:lnSpc>
                <a:spcPct val="80000"/>
              </a:lnSpc>
              <a:spcBef>
                <a:spcPts val="500"/>
              </a:spcBef>
              <a:buChar char="•"/>
              <a:defRPr sz="2200"/>
            </a:pPr>
            <a:r>
              <a:t>Evaluate trainees in a more comprehensive way</a:t>
            </a:r>
          </a:p>
          <a:p>
            <a:pPr>
              <a:lnSpc>
                <a:spcPct val="80000"/>
              </a:lnSpc>
              <a:spcBef>
                <a:spcPts val="500"/>
              </a:spcBef>
              <a:buChar char="•"/>
              <a:defRPr sz="2200"/>
            </a:pPr>
            <a:r>
              <a:t>EPAs link competencies to practice with an assessment focused on clinical activities and outcomes rather than general competencies.</a:t>
            </a:r>
          </a:p>
        </p:txBody>
      </p:sp>
      <p:pic>
        <p:nvPicPr>
          <p:cNvPr id="22" name="A close up of a logo&#10;&#10;Description automatically generated" descr="A close up of a logoDescription automatically generated"/>
          <p:cNvPicPr>
            <a:picLocks noChangeAspect="1"/>
          </p:cNvPicPr>
          <p:nvPr/>
        </p:nvPicPr>
        <p:blipFill>
          <a:blip r:embed="rId2"/>
          <a:stretch>
            <a:fillRect/>
          </a:stretch>
        </p:blipFill>
        <p:spPr>
          <a:xfrm>
            <a:off x="9021234" y="3054351"/>
            <a:ext cx="2874433" cy="1617663"/>
          </a:xfrm>
          <a:prstGeom prst="rect">
            <a:avLst/>
          </a:prstGeom>
          <a:ln w="12700">
            <a:miter lim="400000"/>
          </a:ln>
        </p:spPr>
      </p:pic>
      <p:pic>
        <p:nvPicPr>
          <p:cNvPr id="23" name="image.png" descr="image.png"/>
          <p:cNvPicPr>
            <a:picLocks noChangeAspect="1"/>
          </p:cNvPicPr>
          <p:nvPr/>
        </p:nvPicPr>
        <p:blipFill>
          <a:blip r:embed="rId3"/>
          <a:stretch>
            <a:fillRect/>
          </a:stretch>
        </p:blipFill>
        <p:spPr>
          <a:xfrm>
            <a:off x="13182601" y="2563813"/>
            <a:ext cx="23284" cy="17463"/>
          </a:xfrm>
          <a:prstGeom prst="rect">
            <a:avLst/>
          </a:prstGeom>
          <a:ln w="12700">
            <a:miter lim="400000"/>
          </a:ln>
        </p:spPr>
      </p:pic>
      <p:pic>
        <p:nvPicPr>
          <p:cNvPr id="24" name="image.png" descr="image.png"/>
          <p:cNvPicPr>
            <a:picLocks noChangeAspect="1"/>
          </p:cNvPicPr>
          <p:nvPr/>
        </p:nvPicPr>
        <p:blipFill>
          <a:blip r:embed="rId3"/>
          <a:stretch>
            <a:fillRect/>
          </a:stretch>
        </p:blipFill>
        <p:spPr>
          <a:xfrm>
            <a:off x="12903201" y="2519363"/>
            <a:ext cx="23284" cy="19051"/>
          </a:xfrm>
          <a:prstGeom prst="rect">
            <a:avLst/>
          </a:prstGeom>
          <a:ln w="12700">
            <a:miter lim="400000"/>
          </a:ln>
        </p:spPr>
      </p:pic>
      <p:pic>
        <p:nvPicPr>
          <p:cNvPr id="25" name="image.png" descr="image.png"/>
          <p:cNvPicPr>
            <a:picLocks noChangeAspect="1"/>
          </p:cNvPicPr>
          <p:nvPr/>
        </p:nvPicPr>
        <p:blipFill>
          <a:blip r:embed="rId3"/>
          <a:stretch>
            <a:fillRect/>
          </a:stretch>
        </p:blipFill>
        <p:spPr>
          <a:xfrm>
            <a:off x="12903201" y="2519363"/>
            <a:ext cx="23284" cy="19051"/>
          </a:xfrm>
          <a:prstGeom prst="rect">
            <a:avLst/>
          </a:prstGeom>
          <a:ln w="12700">
            <a:miter lim="400000"/>
          </a:ln>
        </p:spPr>
      </p:pic>
      <p:sp>
        <p:nvSpPr>
          <p:cNvPr id="26" name="X"/>
          <p:cNvSpPr txBox="1"/>
          <p:nvPr/>
        </p:nvSpPr>
        <p:spPr>
          <a:xfrm>
            <a:off x="8940801" y="2571750"/>
            <a:ext cx="2595033" cy="240065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15000">
                <a:solidFill>
                  <a:srgbClr val="FF0000"/>
                </a:solidFill>
                <a:effectLst>
                  <a:outerShdw blurRad="12700" dist="114300" dir="2700000" rotWithShape="0">
                    <a:srgbClr val="DDDDDD"/>
                  </a:outerShdw>
                </a:effectLst>
              </a:defRPr>
            </a:lvl1pPr>
          </a:lstStyle>
          <a:p>
            <a:r>
              <a:t>X</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0" nodeType="clickEffect">
                                  <p:stCondLst>
                                    <p:cond delay="0"/>
                                  </p:stCondLst>
                                  <p:iterate>
                                    <p:tmAbs val="0"/>
                                  </p:iterate>
                                  <p:childTnLst>
                                    <p:set>
                                      <p:cBhvr>
                                        <p:cTn id="6" fill="hold"/>
                                        <p:tgtEl>
                                          <p:spTgt spid="21">
                                            <p:bg/>
                                          </p:spTgt>
                                        </p:tgtEl>
                                        <p:attrNameLst>
                                          <p:attrName>style.visibility</p:attrName>
                                        </p:attrNameLst>
                                      </p:cBhvr>
                                      <p:to>
                                        <p:strVal val="visible"/>
                                      </p:to>
                                    </p:set>
                                    <p:animEffect transition="in" filter="dissolve">
                                      <p:cBhvr>
                                        <p:cTn id="7" dur="500"/>
                                        <p:tgtEl>
                                          <p:spTgt spid="21">
                                            <p:bg/>
                                          </p:spTgt>
                                        </p:tgtEl>
                                      </p:cBhvr>
                                    </p:animEffect>
                                  </p:childTnLst>
                                </p:cTn>
                              </p:par>
                              <p:par>
                                <p:cTn id="8" presetID="9" presetClass="entr" presetSubtype="0" fill="hold" grpId="0" nodeType="withEffect">
                                  <p:stCondLst>
                                    <p:cond delay="0"/>
                                  </p:stCondLst>
                                  <p:iterate>
                                    <p:tmAbs val="0"/>
                                  </p:iterate>
                                  <p:childTnLst>
                                    <p:set>
                                      <p:cBhvr>
                                        <p:cTn id="9" fill="hold"/>
                                        <p:tgtEl>
                                          <p:spTgt spid="21">
                                            <p:txEl>
                                              <p:pRg st="0" end="0"/>
                                            </p:txEl>
                                          </p:spTgt>
                                        </p:tgtEl>
                                        <p:attrNameLst>
                                          <p:attrName>style.visibility</p:attrName>
                                        </p:attrNameLst>
                                      </p:cBhvr>
                                      <p:to>
                                        <p:strVal val="visible"/>
                                      </p:to>
                                    </p:set>
                                    <p:animEffect transition="in" filter="dissolve">
                                      <p:cBhvr>
                                        <p:cTn id="10" dur="500"/>
                                        <p:tgtEl>
                                          <p:spTgt spid="21">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fill="hold" grpId="0" nodeType="clickEffect">
                                  <p:stCondLst>
                                    <p:cond delay="0"/>
                                  </p:stCondLst>
                                  <p:iterate>
                                    <p:tmAbs val="0"/>
                                  </p:iterate>
                                  <p:childTnLst>
                                    <p:set>
                                      <p:cBhvr>
                                        <p:cTn id="14" fill="hold"/>
                                        <p:tgtEl>
                                          <p:spTgt spid="21">
                                            <p:txEl>
                                              <p:pRg st="1" end="1"/>
                                            </p:txEl>
                                          </p:spTgt>
                                        </p:tgtEl>
                                        <p:attrNameLst>
                                          <p:attrName>style.visibility</p:attrName>
                                        </p:attrNameLst>
                                      </p:cBhvr>
                                      <p:to>
                                        <p:strVal val="visible"/>
                                      </p:to>
                                    </p:set>
                                    <p:animEffect transition="in" filter="dissolve">
                                      <p:cBhvr>
                                        <p:cTn id="15" dur="500"/>
                                        <p:tgtEl>
                                          <p:spTgt spid="21">
                                            <p:txEl>
                                              <p:pRg st="1" end="1"/>
                                            </p:txEl>
                                          </p:spTgt>
                                        </p:tgtEl>
                                      </p:cBhvr>
                                    </p:animEffect>
                                  </p:childTnLst>
                                </p:cTn>
                              </p:par>
                              <p:par>
                                <p:cTn id="16" presetID="9" presetClass="entr" presetSubtype="0" fill="hold" grpId="0" nodeType="withEffect">
                                  <p:stCondLst>
                                    <p:cond delay="0"/>
                                  </p:stCondLst>
                                  <p:iterate>
                                    <p:tmAbs val="0"/>
                                  </p:iterate>
                                  <p:childTnLst>
                                    <p:set>
                                      <p:cBhvr>
                                        <p:cTn id="17" fill="hold"/>
                                        <p:tgtEl>
                                          <p:spTgt spid="21">
                                            <p:txEl>
                                              <p:pRg st="2" end="2"/>
                                            </p:txEl>
                                          </p:spTgt>
                                        </p:tgtEl>
                                        <p:attrNameLst>
                                          <p:attrName>style.visibility</p:attrName>
                                        </p:attrNameLst>
                                      </p:cBhvr>
                                      <p:to>
                                        <p:strVal val="visible"/>
                                      </p:to>
                                    </p:set>
                                    <p:animEffect transition="in" filter="dissolve">
                                      <p:cBhvr>
                                        <p:cTn id="18" dur="500"/>
                                        <p:tgtEl>
                                          <p:spTgt spid="21">
                                            <p:txEl>
                                              <p:pRg st="2" end="2"/>
                                            </p:txEl>
                                          </p:spTgt>
                                        </p:tgtEl>
                                      </p:cBhvr>
                                    </p:animEffect>
                                  </p:childTnLst>
                                </p:cTn>
                              </p:par>
                              <p:par>
                                <p:cTn id="19" presetID="9" presetClass="entr" presetSubtype="0" fill="hold" grpId="0" nodeType="withEffect">
                                  <p:stCondLst>
                                    <p:cond delay="0"/>
                                  </p:stCondLst>
                                  <p:iterate>
                                    <p:tmAbs val="0"/>
                                  </p:iterate>
                                  <p:childTnLst>
                                    <p:set>
                                      <p:cBhvr>
                                        <p:cTn id="20" fill="hold"/>
                                        <p:tgtEl>
                                          <p:spTgt spid="21">
                                            <p:txEl>
                                              <p:pRg st="3" end="3"/>
                                            </p:txEl>
                                          </p:spTgt>
                                        </p:tgtEl>
                                        <p:attrNameLst>
                                          <p:attrName>style.visibility</p:attrName>
                                        </p:attrNameLst>
                                      </p:cBhvr>
                                      <p:to>
                                        <p:strVal val="visible"/>
                                      </p:to>
                                    </p:set>
                                    <p:animEffect transition="in" filter="dissolve">
                                      <p:cBhvr>
                                        <p:cTn id="21" dur="500"/>
                                        <p:tgtEl>
                                          <p:spTgt spid="21">
                                            <p:txEl>
                                              <p:pRg st="3" end="3"/>
                                            </p:txEl>
                                          </p:spTgt>
                                        </p:tgtEl>
                                      </p:cBhvr>
                                    </p:animEffect>
                                  </p:childTnLst>
                                </p:cTn>
                              </p:par>
                              <p:par>
                                <p:cTn id="22" presetID="9" presetClass="entr" presetSubtype="0" fill="hold" grpId="0" nodeType="withEffect">
                                  <p:stCondLst>
                                    <p:cond delay="0"/>
                                  </p:stCondLst>
                                  <p:iterate>
                                    <p:tmAbs val="0"/>
                                  </p:iterate>
                                  <p:childTnLst>
                                    <p:set>
                                      <p:cBhvr>
                                        <p:cTn id="23" fill="hold"/>
                                        <p:tgtEl>
                                          <p:spTgt spid="21">
                                            <p:txEl>
                                              <p:pRg st="4" end="4"/>
                                            </p:txEl>
                                          </p:spTgt>
                                        </p:tgtEl>
                                        <p:attrNameLst>
                                          <p:attrName>style.visibility</p:attrName>
                                        </p:attrNameLst>
                                      </p:cBhvr>
                                      <p:to>
                                        <p:strVal val="visible"/>
                                      </p:to>
                                    </p:set>
                                    <p:animEffect transition="in" filter="dissolve">
                                      <p:cBhvr>
                                        <p:cTn id="24" dur="500"/>
                                        <p:tgtEl>
                                          <p:spTgt spid="21">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fill="hold" grpId="0" nodeType="clickEffect">
                                  <p:stCondLst>
                                    <p:cond delay="0"/>
                                  </p:stCondLst>
                                  <p:iterate>
                                    <p:tmAbs val="0"/>
                                  </p:iterate>
                                  <p:childTnLst>
                                    <p:set>
                                      <p:cBhvr>
                                        <p:cTn id="28" fill="hold"/>
                                        <p:tgtEl>
                                          <p:spTgt spid="21">
                                            <p:txEl>
                                              <p:pRg st="5" end="5"/>
                                            </p:txEl>
                                          </p:spTgt>
                                        </p:tgtEl>
                                        <p:attrNameLst>
                                          <p:attrName>style.visibility</p:attrName>
                                        </p:attrNameLst>
                                      </p:cBhvr>
                                      <p:to>
                                        <p:strVal val="visible"/>
                                      </p:to>
                                    </p:set>
                                    <p:animEffect transition="in" filter="dissolve">
                                      <p:cBhvr>
                                        <p:cTn id="29" dur="500"/>
                                        <p:tgtEl>
                                          <p:spTgt spid="21">
                                            <p:txEl>
                                              <p:pRg st="5" end="5"/>
                                            </p:txEl>
                                          </p:spTgt>
                                        </p:tgtEl>
                                      </p:cBhvr>
                                    </p:animEffect>
                                  </p:childTnLst>
                                </p:cTn>
                              </p:par>
                            </p:childTnLst>
                          </p:cTn>
                        </p:par>
                        <p:par>
                          <p:cTn id="30" fill="hold">
                            <p:stCondLst>
                              <p:cond delay="500"/>
                            </p:stCondLst>
                            <p:childTnLst>
                              <p:par>
                                <p:cTn id="31" presetID="9" presetClass="entr" fill="hold" grpId="0" nodeType="afterEffect">
                                  <p:stCondLst>
                                    <p:cond delay="0"/>
                                  </p:stCondLst>
                                  <p:iterate>
                                    <p:tmAbs val="0"/>
                                  </p:iterate>
                                  <p:childTnLst>
                                    <p:set>
                                      <p:cBhvr>
                                        <p:cTn id="32" fill="hold"/>
                                        <p:tgtEl>
                                          <p:spTgt spid="22"/>
                                        </p:tgtEl>
                                        <p:attrNameLst>
                                          <p:attrName>style.visibility</p:attrName>
                                        </p:attrNameLst>
                                      </p:cBhvr>
                                      <p:to>
                                        <p:strVal val="visible"/>
                                      </p:to>
                                    </p:set>
                                    <p:animEffect transition="in" filter="dissolve">
                                      <p:cBhvr>
                                        <p:cTn id="33" dur="500"/>
                                        <p:tgtEl>
                                          <p:spTgt spid="22"/>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fill="hold" grpId="0" nodeType="clickEffect">
                                  <p:stCondLst>
                                    <p:cond delay="0"/>
                                  </p:stCondLst>
                                  <p:iterate>
                                    <p:tmAbs val="0"/>
                                  </p:iterate>
                                  <p:childTnLst>
                                    <p:set>
                                      <p:cBhvr>
                                        <p:cTn id="37" fill="hold"/>
                                        <p:tgtEl>
                                          <p:spTgt spid="26"/>
                                        </p:tgtEl>
                                        <p:attrNameLst>
                                          <p:attrName>style.visibility</p:attrName>
                                        </p:attrNameLst>
                                      </p:cBhvr>
                                      <p:to>
                                        <p:strVal val="visible"/>
                                      </p:to>
                                    </p:set>
                                    <p:animEffect transition="in" filter="dissolve">
                                      <p:cBhvr>
                                        <p:cTn id="38" dur="500"/>
                                        <p:tgtEl>
                                          <p:spTgt spid="26"/>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fill="hold" grpId="0" nodeType="clickEffect">
                                  <p:stCondLst>
                                    <p:cond delay="0"/>
                                  </p:stCondLst>
                                  <p:iterate>
                                    <p:tmAbs val="0"/>
                                  </p:iterate>
                                  <p:childTnLst>
                                    <p:set>
                                      <p:cBhvr>
                                        <p:cTn id="42" fill="hold"/>
                                        <p:tgtEl>
                                          <p:spTgt spid="21">
                                            <p:txEl>
                                              <p:pRg st="6" end="6"/>
                                            </p:txEl>
                                          </p:spTgt>
                                        </p:tgtEl>
                                        <p:attrNameLst>
                                          <p:attrName>style.visibility</p:attrName>
                                        </p:attrNameLst>
                                      </p:cBhvr>
                                      <p:to>
                                        <p:strVal val="visible"/>
                                      </p:to>
                                    </p:set>
                                    <p:animEffect transition="in" filter="dissolve">
                                      <p:cBhvr>
                                        <p:cTn id="43" dur="500"/>
                                        <p:tgtEl>
                                          <p:spTgt spid="21">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fill="hold" grpId="0" nodeType="clickEffect">
                                  <p:stCondLst>
                                    <p:cond delay="0"/>
                                  </p:stCondLst>
                                  <p:iterate>
                                    <p:tmAbs val="0"/>
                                  </p:iterate>
                                  <p:childTnLst>
                                    <p:set>
                                      <p:cBhvr>
                                        <p:cTn id="47" fill="hold"/>
                                        <p:tgtEl>
                                          <p:spTgt spid="21">
                                            <p:txEl>
                                              <p:pRg st="7" end="7"/>
                                            </p:txEl>
                                          </p:spTgt>
                                        </p:tgtEl>
                                        <p:attrNameLst>
                                          <p:attrName>style.visibility</p:attrName>
                                        </p:attrNameLst>
                                      </p:cBhvr>
                                      <p:to>
                                        <p:strVal val="visible"/>
                                      </p:to>
                                    </p:set>
                                    <p:animEffect transition="in" filter="dissolve">
                                      <p:cBhvr>
                                        <p:cTn id="48" dur="500"/>
                                        <p:tgtEl>
                                          <p:spTgt spid="2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advAuto="0"/>
      <p:bldP spid="22" grpId="0" animBg="1" advAuto="0"/>
      <p:bldP spid="26" grpId="0" animBg="1" advAuto="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p:cNvSpPr txBox="1">
            <a:spLocks noGrp="1"/>
          </p:cNvSpPr>
          <p:nvPr>
            <p:ph type="title" idx="4294967295"/>
          </p:nvPr>
        </p:nvSpPr>
        <p:spPr>
          <a:xfrm>
            <a:off x="609600" y="274638"/>
            <a:ext cx="10972800" cy="1143001"/>
          </a:xfrm>
          <a:prstGeom prst="rect">
            <a:avLst/>
          </a:prstGeom>
        </p:spPr>
        <p:txBody>
          <a:bodyPr>
            <a:normAutofit/>
          </a:bodyPr>
          <a:lstStyle/>
          <a:p>
            <a:endParaRPr/>
          </a:p>
        </p:txBody>
      </p:sp>
      <p:sp>
        <p:nvSpPr>
          <p:cNvPr id="33" name="To build trust effectively, there needs to be sufficient contact time between the trainee and supervisor over a prolonged period"/>
          <p:cNvSpPr txBox="1">
            <a:spLocks noGrp="1"/>
          </p:cNvSpPr>
          <p:nvPr>
            <p:ph type="body" idx="4294967295"/>
          </p:nvPr>
        </p:nvSpPr>
        <p:spPr>
          <a:xfrm>
            <a:off x="609600" y="1600201"/>
            <a:ext cx="10972800" cy="4525963"/>
          </a:xfrm>
          <a:prstGeom prst="rect">
            <a:avLst/>
          </a:prstGeom>
        </p:spPr>
        <p:txBody>
          <a:bodyPr>
            <a:normAutofit/>
          </a:bodyPr>
          <a:lstStyle>
            <a:lvl1pPr>
              <a:buChar char="•"/>
              <a:defRPr b="1">
                <a:solidFill>
                  <a:srgbClr val="FF0000"/>
                </a:solidFill>
              </a:defRPr>
            </a:lvl1pPr>
          </a:lstStyle>
          <a:p>
            <a:r>
              <a:t>To build trust effectively, there needs to be sufficient contact time between the trainee and supervisor over a prolonged period</a:t>
            </a:r>
          </a:p>
        </p:txBody>
      </p:sp>
      <p:pic>
        <p:nvPicPr>
          <p:cNvPr id="34" name="A drawing of a cartoon character&#10;&#10;Description automatically generated" descr="A drawing of a cartoon characterDescription automatically generated"/>
          <p:cNvPicPr>
            <a:picLocks noChangeAspect="1"/>
          </p:cNvPicPr>
          <p:nvPr/>
        </p:nvPicPr>
        <p:blipFill>
          <a:blip r:embed="rId2"/>
          <a:stretch>
            <a:fillRect/>
          </a:stretch>
        </p:blipFill>
        <p:spPr>
          <a:xfrm>
            <a:off x="3960283" y="3454400"/>
            <a:ext cx="4271435" cy="2349500"/>
          </a:xfrm>
          <a:prstGeom prst="rect">
            <a:avLst/>
          </a:prstGeom>
          <a:ln w="12700">
            <a:miter lim="400000"/>
          </a:ln>
        </p:spPr>
      </p:pic>
    </p:spTree>
    <p:extLst>
      <p:ext uri="{BB962C8B-B14F-4D97-AF65-F5344CB8AC3E}">
        <p14:creationId xmlns:p14="http://schemas.microsoft.com/office/powerpoint/2010/main" val="3808724470"/>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itle"/>
          <p:cNvSpPr txBox="1">
            <a:spLocks noGrp="1"/>
          </p:cNvSpPr>
          <p:nvPr>
            <p:ph type="title" idx="4294967295"/>
          </p:nvPr>
        </p:nvSpPr>
        <p:spPr>
          <a:xfrm>
            <a:off x="609600" y="274638"/>
            <a:ext cx="10972800" cy="1143001"/>
          </a:xfrm>
          <a:prstGeom prst="rect">
            <a:avLst/>
          </a:prstGeom>
        </p:spPr>
        <p:txBody>
          <a:bodyPr>
            <a:normAutofit/>
          </a:bodyPr>
          <a:lstStyle/>
          <a:p>
            <a:endParaRPr/>
          </a:p>
        </p:txBody>
      </p:sp>
      <p:sp>
        <p:nvSpPr>
          <p:cNvPr id="37" name="EPAs rely heavily on experienced supervisors making entrustment decisions based on a trainee’s performance…"/>
          <p:cNvSpPr txBox="1">
            <a:spLocks noGrp="1"/>
          </p:cNvSpPr>
          <p:nvPr>
            <p:ph type="body" idx="4294967295"/>
          </p:nvPr>
        </p:nvSpPr>
        <p:spPr>
          <a:xfrm>
            <a:off x="609600" y="1600201"/>
            <a:ext cx="10972800" cy="4525963"/>
          </a:xfrm>
          <a:prstGeom prst="rect">
            <a:avLst/>
          </a:prstGeom>
        </p:spPr>
        <p:txBody>
          <a:bodyPr>
            <a:normAutofit/>
          </a:bodyPr>
          <a:lstStyle>
            <a:lvl1pPr>
              <a:buChar char="•"/>
            </a:lvl1pPr>
            <a:lvl2pPr marL="742950" indent="-285750">
              <a:spcBef>
                <a:spcPts val="0"/>
              </a:spcBef>
              <a:defRPr sz="2800"/>
            </a:lvl2pPr>
          </a:lstStyle>
          <a:p>
            <a:r>
              <a:t>EPAs rely heavily on experienced supervisors making entrustment decisions based on a trainee’s performance</a:t>
            </a:r>
          </a:p>
          <a:p>
            <a:pPr lvl="1"/>
            <a:r>
              <a:t>can vary with an individual supervisor’s style, behaviours and interaction with the trainee + the clinical situation and work pressures</a:t>
            </a:r>
          </a:p>
        </p:txBody>
      </p:sp>
      <p:pic>
        <p:nvPicPr>
          <p:cNvPr id="38" name="A close up of a sign&#10;&#10;Description automatically generated" descr="A close up of a signDescription automatically generated"/>
          <p:cNvPicPr>
            <a:picLocks noChangeAspect="1"/>
          </p:cNvPicPr>
          <p:nvPr/>
        </p:nvPicPr>
        <p:blipFill>
          <a:blip r:embed="rId2"/>
          <a:stretch>
            <a:fillRect/>
          </a:stretch>
        </p:blipFill>
        <p:spPr>
          <a:xfrm>
            <a:off x="9300633" y="4149726"/>
            <a:ext cx="2279651" cy="2563813"/>
          </a:xfrm>
          <a:prstGeom prst="rect">
            <a:avLst/>
          </a:prstGeom>
          <a:ln w="12700">
            <a:miter lim="400000"/>
          </a:ln>
        </p:spPr>
      </p:pic>
      <p:sp>
        <p:nvSpPr>
          <p:cNvPr id="39" name="This Photo by Unknown Author is licensed under CC BY-SA-NC"/>
          <p:cNvSpPr txBox="1"/>
          <p:nvPr/>
        </p:nvSpPr>
        <p:spPr>
          <a:xfrm>
            <a:off x="9857316" y="6910388"/>
            <a:ext cx="1722968" cy="369332"/>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900"/>
            </a:pPr>
            <a:r>
              <a:rPr u="sng">
                <a:solidFill>
                  <a:srgbClr val="0000FF"/>
                </a:solidFill>
                <a:uFill>
                  <a:solidFill>
                    <a:srgbClr val="0000FF"/>
                  </a:solidFill>
                </a:uFill>
                <a:hlinkClick r:id="rId3"/>
              </a:rPr>
              <a:t>This Photo</a:t>
            </a:r>
            <a:r>
              <a:t> by Unknown Author is licensed under </a:t>
            </a:r>
            <a:r>
              <a:rPr u="sng">
                <a:solidFill>
                  <a:srgbClr val="0000FF"/>
                </a:solidFill>
                <a:uFill>
                  <a:solidFill>
                    <a:srgbClr val="0000FF"/>
                  </a:solidFill>
                </a:uFill>
                <a:hlinkClick r:id="rId4"/>
              </a:rPr>
              <a:t>CC BY-SA-NC</a:t>
            </a:r>
          </a:p>
        </p:txBody>
      </p:sp>
    </p:spTree>
    <p:extLst>
      <p:ext uri="{BB962C8B-B14F-4D97-AF65-F5344CB8AC3E}">
        <p14:creationId xmlns:p14="http://schemas.microsoft.com/office/powerpoint/2010/main" val="1790693973"/>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An important component of this is the clinical supervisor and his or her judgement, but is open to bias…"/>
          <p:cNvSpPr txBox="1">
            <a:spLocks noGrp="1"/>
          </p:cNvSpPr>
          <p:nvPr>
            <p:ph type="body" idx="4294967295"/>
          </p:nvPr>
        </p:nvSpPr>
        <p:spPr>
          <a:xfrm>
            <a:off x="609600" y="404813"/>
            <a:ext cx="10972800" cy="5721351"/>
          </a:xfrm>
          <a:prstGeom prst="rect">
            <a:avLst/>
          </a:prstGeom>
        </p:spPr>
        <p:txBody>
          <a:bodyPr>
            <a:normAutofit/>
          </a:bodyPr>
          <a:lstStyle>
            <a:lvl1pPr>
              <a:buChar char="•"/>
            </a:lvl1pPr>
            <a:lvl2pPr marL="742950" indent="-285750">
              <a:spcBef>
                <a:spcPts val="0"/>
              </a:spcBef>
              <a:buFontTx/>
              <a:buChar char="➢"/>
              <a:defRPr sz="2800">
                <a:solidFill>
                  <a:srgbClr val="FF0000"/>
                </a:solidFill>
              </a:defRPr>
            </a:lvl2pPr>
          </a:lstStyle>
          <a:p>
            <a:r>
              <a:t>An important component of this is the clinical supervisor and his or her judgement, but is open to bias</a:t>
            </a:r>
          </a:p>
          <a:p>
            <a:pPr lvl="1"/>
            <a:r>
              <a:t>Multiple gathered opinions</a:t>
            </a:r>
          </a:p>
        </p:txBody>
      </p:sp>
      <p:pic>
        <p:nvPicPr>
          <p:cNvPr id="42" name="A picture containing orange, LEGO, table, toy&#10;&#10;Description automatically generated" descr="A picture containing orange, LEGO, table, toyDescription automatically generated"/>
          <p:cNvPicPr>
            <a:picLocks noChangeAspect="1"/>
          </p:cNvPicPr>
          <p:nvPr/>
        </p:nvPicPr>
        <p:blipFill>
          <a:blip r:embed="rId2"/>
          <a:stretch>
            <a:fillRect/>
          </a:stretch>
        </p:blipFill>
        <p:spPr>
          <a:xfrm>
            <a:off x="3695701" y="3068638"/>
            <a:ext cx="3323167" cy="2493963"/>
          </a:xfrm>
          <a:prstGeom prst="rect">
            <a:avLst/>
          </a:prstGeom>
          <a:ln w="12700">
            <a:miter lim="400000"/>
          </a:ln>
        </p:spPr>
      </p:pic>
      <p:sp>
        <p:nvSpPr>
          <p:cNvPr id="43" name="This Photo by Unknown Author is licensed under CC BY-SA"/>
          <p:cNvSpPr txBox="1"/>
          <p:nvPr/>
        </p:nvSpPr>
        <p:spPr>
          <a:xfrm>
            <a:off x="8015816" y="7005637"/>
            <a:ext cx="3227917" cy="230832"/>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900"/>
            </a:pPr>
            <a:r>
              <a:rPr u="sng">
                <a:solidFill>
                  <a:srgbClr val="0000FF"/>
                </a:solidFill>
                <a:uFill>
                  <a:solidFill>
                    <a:srgbClr val="0000FF"/>
                  </a:solidFill>
                </a:uFill>
                <a:hlinkClick r:id="rId3"/>
              </a:rPr>
              <a:t>This Photo</a:t>
            </a:r>
            <a:r>
              <a:t> by Unknown Author is licensed under </a:t>
            </a:r>
            <a:r>
              <a:rPr u="sng">
                <a:solidFill>
                  <a:srgbClr val="0000FF"/>
                </a:solidFill>
                <a:uFill>
                  <a:solidFill>
                    <a:srgbClr val="0000FF"/>
                  </a:solidFill>
                </a:uFill>
                <a:hlinkClick r:id="rId4"/>
              </a:rPr>
              <a:t>CC BY-SA</a:t>
            </a:r>
          </a:p>
        </p:txBody>
      </p:sp>
    </p:spTree>
    <p:extLst>
      <p:ext uri="{BB962C8B-B14F-4D97-AF65-F5344CB8AC3E}">
        <p14:creationId xmlns:p14="http://schemas.microsoft.com/office/powerpoint/2010/main" val="1857195631"/>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0" nodeType="clickEffect">
                                  <p:stCondLst>
                                    <p:cond delay="0"/>
                                  </p:stCondLst>
                                  <p:iterate>
                                    <p:tmAbs val="0"/>
                                  </p:iterate>
                                  <p:childTnLst>
                                    <p:set>
                                      <p:cBhvr>
                                        <p:cTn id="6" fill="hold"/>
                                        <p:tgtEl>
                                          <p:spTgt spid="41">
                                            <p:bg/>
                                          </p:spTgt>
                                        </p:tgtEl>
                                        <p:attrNameLst>
                                          <p:attrName>style.visibility</p:attrName>
                                        </p:attrNameLst>
                                      </p:cBhvr>
                                      <p:to>
                                        <p:strVal val="visible"/>
                                      </p:to>
                                    </p:set>
                                    <p:animEffect transition="in" filter="dissolve">
                                      <p:cBhvr>
                                        <p:cTn id="7" dur="500"/>
                                        <p:tgtEl>
                                          <p:spTgt spid="41">
                                            <p:bg/>
                                          </p:spTgt>
                                        </p:tgtEl>
                                      </p:cBhvr>
                                    </p:animEffect>
                                  </p:childTnLst>
                                </p:cTn>
                              </p:par>
                              <p:par>
                                <p:cTn id="8" presetID="9" presetClass="entr" presetSubtype="0" fill="hold" grpId="0" nodeType="withEffect">
                                  <p:stCondLst>
                                    <p:cond delay="0"/>
                                  </p:stCondLst>
                                  <p:iterate>
                                    <p:tmAbs val="0"/>
                                  </p:iterate>
                                  <p:childTnLst>
                                    <p:set>
                                      <p:cBhvr>
                                        <p:cTn id="9" fill="hold"/>
                                        <p:tgtEl>
                                          <p:spTgt spid="41">
                                            <p:txEl>
                                              <p:pRg st="0" end="0"/>
                                            </p:txEl>
                                          </p:spTgt>
                                        </p:tgtEl>
                                        <p:attrNameLst>
                                          <p:attrName>style.visibility</p:attrName>
                                        </p:attrNameLst>
                                      </p:cBhvr>
                                      <p:to>
                                        <p:strVal val="visible"/>
                                      </p:to>
                                    </p:set>
                                    <p:animEffect transition="in" filter="dissolve">
                                      <p:cBhvr>
                                        <p:cTn id="10" dur="500"/>
                                        <p:tgtEl>
                                          <p:spTgt spid="41">
                                            <p:txEl>
                                              <p:pRg st="0" end="0"/>
                                            </p:txEl>
                                          </p:spTgt>
                                        </p:tgtEl>
                                      </p:cBhvr>
                                    </p:animEffect>
                                  </p:childTnLst>
                                </p:cTn>
                              </p:par>
                              <p:par>
                                <p:cTn id="11" presetID="9" presetClass="entr" presetSubtype="0" fill="hold" grpId="0" nodeType="withEffect">
                                  <p:stCondLst>
                                    <p:cond delay="0"/>
                                  </p:stCondLst>
                                  <p:iterate>
                                    <p:tmAbs val="0"/>
                                  </p:iterate>
                                  <p:childTnLst>
                                    <p:set>
                                      <p:cBhvr>
                                        <p:cTn id="12" fill="hold"/>
                                        <p:tgtEl>
                                          <p:spTgt spid="41">
                                            <p:txEl>
                                              <p:pRg st="1" end="1"/>
                                            </p:txEl>
                                          </p:spTgt>
                                        </p:tgtEl>
                                        <p:attrNameLst>
                                          <p:attrName>style.visibility</p:attrName>
                                        </p:attrNameLst>
                                      </p:cBhvr>
                                      <p:to>
                                        <p:strVal val="visible"/>
                                      </p:to>
                                    </p:set>
                                    <p:animEffect transition="in" filter="dissolve">
                                      <p:cBhvr>
                                        <p:cTn id="13" dur="500"/>
                                        <p:tgtEl>
                                          <p:spTgt spid="4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build="p" animBg="1" advAuto="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Title 1"/>
          <p:cNvSpPr txBox="1">
            <a:spLocks noGrp="1"/>
          </p:cNvSpPr>
          <p:nvPr>
            <p:ph type="title"/>
          </p:nvPr>
        </p:nvSpPr>
        <p:spPr>
          <a:xfrm>
            <a:off x="609600" y="508763"/>
            <a:ext cx="10972800" cy="818440"/>
          </a:xfrm>
          <a:prstGeom prst="rect">
            <a:avLst/>
          </a:prstGeom>
        </p:spPr>
        <p:txBody>
          <a:bodyPr/>
          <a:lstStyle>
            <a:lvl1pPr>
              <a:defRPr b="1"/>
            </a:lvl1pPr>
          </a:lstStyle>
          <a:p>
            <a:r>
              <a:t>Educational supervisor judgements</a:t>
            </a:r>
          </a:p>
        </p:txBody>
      </p:sp>
      <p:sp>
        <p:nvSpPr>
          <p:cNvPr id="187" name="Content Placeholder 2"/>
          <p:cNvSpPr txBox="1">
            <a:spLocks noGrp="1"/>
          </p:cNvSpPr>
          <p:nvPr>
            <p:ph type="body" sz="quarter" idx="1"/>
          </p:nvPr>
        </p:nvSpPr>
        <p:spPr>
          <a:xfrm>
            <a:off x="609599" y="1355107"/>
            <a:ext cx="11425086" cy="1093127"/>
          </a:xfrm>
          <a:prstGeom prst="rect">
            <a:avLst/>
          </a:prstGeom>
        </p:spPr>
        <p:txBody>
          <a:bodyPr/>
          <a:lstStyle>
            <a:lvl1pPr marL="315468" indent="-315468" defTabSz="420623">
              <a:spcBef>
                <a:spcPts val="1100"/>
              </a:spcBef>
              <a:defRPr sz="2576"/>
            </a:lvl1pPr>
          </a:lstStyle>
          <a:p>
            <a:r>
              <a:t>For generic CiPs  the educational supervisor will indicate whether the trainee is meeting expectations or not, using the global anchor statements</a:t>
            </a:r>
          </a:p>
        </p:txBody>
      </p:sp>
      <p:graphicFrame>
        <p:nvGraphicFramePr>
          <p:cNvPr id="188" name="Table 3"/>
          <p:cNvGraphicFramePr/>
          <p:nvPr/>
        </p:nvGraphicFramePr>
        <p:xfrm>
          <a:off x="1710813" y="2286004"/>
          <a:ext cx="7846142" cy="2468880"/>
        </p:xfrm>
        <a:graphic>
          <a:graphicData uri="http://schemas.openxmlformats.org/drawingml/2006/table">
            <a:tbl>
              <a:tblPr>
                <a:tableStyleId>{4C3C2611-4C71-4FC5-86AE-919BDF0F9419}</a:tableStyleId>
              </a:tblPr>
              <a:tblGrid>
                <a:gridCol w="7846142">
                  <a:extLst>
                    <a:ext uri="{9D8B030D-6E8A-4147-A177-3AD203B41FA5}">
                      <a16:colId xmlns:a16="http://schemas.microsoft.com/office/drawing/2014/main" val="20000"/>
                    </a:ext>
                  </a:extLst>
                </a:gridCol>
              </a:tblGrid>
              <a:tr h="751586">
                <a:tc>
                  <a:txBody>
                    <a:bodyPr/>
                    <a:lstStyle/>
                    <a:p>
                      <a:pPr algn="l" defTabSz="457200">
                        <a:defRPr sz="1800">
                          <a:solidFill>
                            <a:srgbClr val="000000"/>
                          </a:solidFill>
                        </a:defRPr>
                      </a:pPr>
                      <a:r>
                        <a:rPr sz="2400">
                          <a:solidFill>
                            <a:srgbClr val="42286D"/>
                          </a:solidFill>
                        </a:rPr>
                        <a:t>Below expectations for this year of training; 
may not meet the requirement for critical progression point</a:t>
                      </a:r>
                    </a:p>
                  </a:txBody>
                  <a:tcPr marL="45720" marR="45720" horzOverflow="overflow">
                    <a:solidFill>
                      <a:srgbClr val="FFF1B3"/>
                    </a:solidFill>
                  </a:tcPr>
                </a:tc>
                <a:extLst>
                  <a:ext uri="{0D108BD9-81ED-4DB2-BD59-A6C34878D82A}">
                    <a16:rowId xmlns:a16="http://schemas.microsoft.com/office/drawing/2014/main" val="10000"/>
                  </a:ext>
                </a:extLst>
              </a:tr>
              <a:tr h="751586">
                <a:tc>
                  <a:txBody>
                    <a:bodyPr/>
                    <a:lstStyle/>
                    <a:p>
                      <a:pPr algn="l" defTabSz="457200">
                        <a:defRPr sz="1800">
                          <a:solidFill>
                            <a:srgbClr val="000000"/>
                          </a:solidFill>
                        </a:defRPr>
                      </a:pPr>
                      <a:r>
                        <a:rPr sz="2400">
                          <a:solidFill>
                            <a:srgbClr val="42286D"/>
                          </a:solidFill>
                        </a:rPr>
                        <a:t>Meeting expectations for this year of training; 
expected to progress to next stage of training</a:t>
                      </a:r>
                    </a:p>
                  </a:txBody>
                  <a:tcPr marL="45720" marR="45720" horzOverflow="overflow">
                    <a:solidFill>
                      <a:srgbClr val="E0FF93"/>
                    </a:solidFill>
                  </a:tcPr>
                </a:tc>
                <a:extLst>
                  <a:ext uri="{0D108BD9-81ED-4DB2-BD59-A6C34878D82A}">
                    <a16:rowId xmlns:a16="http://schemas.microsoft.com/office/drawing/2014/main" val="10001"/>
                  </a:ext>
                </a:extLst>
              </a:tr>
              <a:tr h="751586">
                <a:tc>
                  <a:txBody>
                    <a:bodyPr/>
                    <a:lstStyle/>
                    <a:p>
                      <a:pPr algn="l" defTabSz="457200">
                        <a:defRPr sz="1800">
                          <a:solidFill>
                            <a:srgbClr val="000000"/>
                          </a:solidFill>
                        </a:defRPr>
                      </a:pPr>
                      <a:r>
                        <a:rPr sz="2400">
                          <a:solidFill>
                            <a:srgbClr val="42286D"/>
                          </a:solidFill>
                        </a:rPr>
                        <a:t>Above expectations for this year of training; 
expected to progress to next stage of training</a:t>
                      </a:r>
                    </a:p>
                  </a:txBody>
                  <a:tcPr marL="45720" marR="45720" horzOverflow="overflow">
                    <a:solidFill>
                      <a:srgbClr val="B5FFA3"/>
                    </a:solidFill>
                  </a:tcPr>
                </a:tc>
                <a:extLst>
                  <a:ext uri="{0D108BD9-81ED-4DB2-BD59-A6C34878D82A}">
                    <a16:rowId xmlns:a16="http://schemas.microsoft.com/office/drawing/2014/main" val="10002"/>
                  </a:ext>
                </a:extLst>
              </a:tr>
            </a:tbl>
          </a:graphicData>
        </a:graphic>
      </p:graphicFrame>
      <p:sp>
        <p:nvSpPr>
          <p:cNvPr id="189" name="Content Placeholder 2"/>
          <p:cNvSpPr txBox="1"/>
          <p:nvPr/>
        </p:nvSpPr>
        <p:spPr>
          <a:xfrm>
            <a:off x="609599" y="4784380"/>
            <a:ext cx="11425086" cy="1085479"/>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lIns="45719" rIns="45719">
            <a:normAutofit/>
          </a:bodyPr>
          <a:lstStyle>
            <a:lvl1pPr marL="342900" indent="-342900" defTabSz="457200">
              <a:spcBef>
                <a:spcPts val="1200"/>
              </a:spcBef>
              <a:buSzPct val="100000"/>
              <a:buChar char="▪"/>
              <a:defRPr sz="2800"/>
            </a:lvl1pPr>
          </a:lstStyle>
          <a:p>
            <a:r>
              <a:t>Trainees will need to be meeting expectations for the state of training as a minimum to progress to the next training year</a:t>
            </a:r>
          </a:p>
        </p:txBody>
      </p:sp>
    </p:spTree>
    <p:extLst>
      <p:ext uri="{BB962C8B-B14F-4D97-AF65-F5344CB8AC3E}">
        <p14:creationId xmlns:p14="http://schemas.microsoft.com/office/powerpoint/2010/main" val="2557566079"/>
      </p:ext>
    </p:extLst>
  </p:cSld>
  <p:clrMapOvr>
    <a:masterClrMapping/>
  </p:clrMapOvr>
  <mc:AlternateContent xmlns:mc="http://schemas.openxmlformats.org/markup-compatibility/2006" xmlns:p14="http://schemas.microsoft.com/office/powerpoint/2010/main">
    <mc:Choice Requires="p14">
      <p:transition spd="slow">
        <p:dissolve/>
      </p:transition>
    </mc:Choice>
    <mc:Fallback xmlns="" xmlns:mv="urn:schemas-microsoft-com:mac:vml">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Rectangle 10"/>
          <p:cNvSpPr/>
          <p:nvPr/>
        </p:nvSpPr>
        <p:spPr>
          <a:xfrm>
            <a:off x="93517" y="5964382"/>
            <a:ext cx="6016339" cy="820882"/>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pic>
        <p:nvPicPr>
          <p:cNvPr id="197" name="Picture 1" descr="Picture 1"/>
          <p:cNvPicPr>
            <a:picLocks noChangeAspect="1"/>
          </p:cNvPicPr>
          <p:nvPr/>
        </p:nvPicPr>
        <p:blipFill>
          <a:blip r:embed="rId2"/>
          <a:stretch>
            <a:fillRect/>
          </a:stretch>
        </p:blipFill>
        <p:spPr>
          <a:xfrm>
            <a:off x="1981200" y="2460625"/>
            <a:ext cx="12700" cy="12700"/>
          </a:xfrm>
          <a:prstGeom prst="rect">
            <a:avLst/>
          </a:prstGeom>
          <a:ln w="12700">
            <a:miter lim="400000"/>
          </a:ln>
        </p:spPr>
      </p:pic>
      <p:pic>
        <p:nvPicPr>
          <p:cNvPr id="198" name="Picture 2" descr="Picture 2"/>
          <p:cNvPicPr>
            <a:picLocks noChangeAspect="1"/>
          </p:cNvPicPr>
          <p:nvPr/>
        </p:nvPicPr>
        <p:blipFill>
          <a:blip r:embed="rId3"/>
          <a:stretch>
            <a:fillRect/>
          </a:stretch>
        </p:blipFill>
        <p:spPr>
          <a:xfrm>
            <a:off x="1981200" y="2460625"/>
            <a:ext cx="12700" cy="12700"/>
          </a:xfrm>
          <a:prstGeom prst="rect">
            <a:avLst/>
          </a:prstGeom>
          <a:ln w="12700">
            <a:miter lim="400000"/>
          </a:ln>
        </p:spPr>
      </p:pic>
      <p:pic>
        <p:nvPicPr>
          <p:cNvPr id="199" name="Picture 3" descr="Picture 3"/>
          <p:cNvPicPr>
            <a:picLocks noChangeAspect="1"/>
          </p:cNvPicPr>
          <p:nvPr/>
        </p:nvPicPr>
        <p:blipFill>
          <a:blip r:embed="rId3"/>
          <a:stretch>
            <a:fillRect/>
          </a:stretch>
        </p:blipFill>
        <p:spPr>
          <a:xfrm>
            <a:off x="1981200" y="2460625"/>
            <a:ext cx="12700" cy="12700"/>
          </a:xfrm>
          <a:prstGeom prst="rect">
            <a:avLst/>
          </a:prstGeom>
          <a:ln w="12700">
            <a:miter lim="400000"/>
          </a:ln>
        </p:spPr>
      </p:pic>
      <p:pic>
        <p:nvPicPr>
          <p:cNvPr id="200" name="Picture 4" descr="Picture 4"/>
          <p:cNvPicPr>
            <a:picLocks noChangeAspect="1"/>
          </p:cNvPicPr>
          <p:nvPr/>
        </p:nvPicPr>
        <p:blipFill>
          <a:blip r:embed="rId3"/>
          <a:stretch>
            <a:fillRect/>
          </a:stretch>
        </p:blipFill>
        <p:spPr>
          <a:xfrm>
            <a:off x="1981200" y="2460625"/>
            <a:ext cx="12700" cy="12700"/>
          </a:xfrm>
          <a:prstGeom prst="rect">
            <a:avLst/>
          </a:prstGeom>
          <a:ln w="12700">
            <a:miter lim="400000"/>
          </a:ln>
        </p:spPr>
      </p:pic>
      <p:sp>
        <p:nvSpPr>
          <p:cNvPr id="201" name="Title 1"/>
          <p:cNvSpPr txBox="1">
            <a:spLocks noGrp="1"/>
          </p:cNvSpPr>
          <p:nvPr>
            <p:ph type="title"/>
          </p:nvPr>
        </p:nvSpPr>
        <p:spPr>
          <a:xfrm>
            <a:off x="609600" y="508763"/>
            <a:ext cx="10972800" cy="818440"/>
          </a:xfrm>
          <a:prstGeom prst="rect">
            <a:avLst/>
          </a:prstGeom>
        </p:spPr>
        <p:txBody>
          <a:bodyPr/>
          <a:lstStyle>
            <a:lvl1pPr>
              <a:defRPr b="1"/>
            </a:lvl1pPr>
          </a:lstStyle>
          <a:p>
            <a:r>
              <a:t>Level descriptors for clinical CiPs</a:t>
            </a:r>
          </a:p>
        </p:txBody>
      </p:sp>
      <p:sp>
        <p:nvSpPr>
          <p:cNvPr id="202" name="Content Placeholder 1"/>
          <p:cNvSpPr txBox="1">
            <a:spLocks noGrp="1"/>
          </p:cNvSpPr>
          <p:nvPr>
            <p:ph type="body" idx="1"/>
          </p:nvPr>
        </p:nvSpPr>
        <p:spPr>
          <a:xfrm>
            <a:off x="609600" y="1367713"/>
            <a:ext cx="10972800" cy="4442779"/>
          </a:xfrm>
          <a:prstGeom prst="rect">
            <a:avLst/>
          </a:prstGeom>
        </p:spPr>
        <p:txBody>
          <a:bodyPr/>
          <a:lstStyle/>
          <a:p>
            <a:endParaRPr/>
          </a:p>
        </p:txBody>
      </p:sp>
      <p:graphicFrame>
        <p:nvGraphicFramePr>
          <p:cNvPr id="203" name="Table 6"/>
          <p:cNvGraphicFramePr/>
          <p:nvPr/>
        </p:nvGraphicFramePr>
        <p:xfrm>
          <a:off x="614362" y="1241777"/>
          <a:ext cx="11036300" cy="4979119"/>
        </p:xfrm>
        <a:graphic>
          <a:graphicData uri="http://schemas.openxmlformats.org/drawingml/2006/table">
            <a:tbl>
              <a:tblPr firstRow="1" firstCol="1" bandRow="1">
                <a:tableStyleId>{4C3C2611-4C71-4FC5-86AE-919BDF0F9419}</a:tableStyleId>
              </a:tblPr>
              <a:tblGrid>
                <a:gridCol w="1304783">
                  <a:extLst>
                    <a:ext uri="{9D8B030D-6E8A-4147-A177-3AD203B41FA5}">
                      <a16:colId xmlns:a16="http://schemas.microsoft.com/office/drawing/2014/main" val="20000"/>
                    </a:ext>
                  </a:extLst>
                </a:gridCol>
                <a:gridCol w="9731517">
                  <a:extLst>
                    <a:ext uri="{9D8B030D-6E8A-4147-A177-3AD203B41FA5}">
                      <a16:colId xmlns:a16="http://schemas.microsoft.com/office/drawing/2014/main" val="20001"/>
                    </a:ext>
                  </a:extLst>
                </a:gridCol>
              </a:tblGrid>
              <a:tr h="673519">
                <a:tc>
                  <a:txBody>
                    <a:bodyPr/>
                    <a:lstStyle/>
                    <a:p>
                      <a:pPr algn="l" defTabSz="457200">
                        <a:defRPr sz="1800">
                          <a:solidFill>
                            <a:srgbClr val="000000"/>
                          </a:solidFill>
                        </a:defRPr>
                      </a:pPr>
                      <a:r>
                        <a:rPr sz="2400" b="1">
                          <a:solidFill>
                            <a:srgbClr val="42286D"/>
                          </a:solidFill>
                        </a:rPr>
                        <a:t>Level 1</a:t>
                      </a:r>
                    </a:p>
                  </a:txBody>
                  <a:tcPr marL="108000" marR="108000" marT="108000" marB="108000" horzOverflow="overflow">
                    <a:lnL w="12700">
                      <a:solidFill>
                        <a:srgbClr val="42286D"/>
                      </a:solidFill>
                    </a:lnL>
                    <a:lnR w="12700">
                      <a:solidFill>
                        <a:srgbClr val="42286D"/>
                      </a:solidFill>
                    </a:lnR>
                    <a:lnT w="12700">
                      <a:solidFill>
                        <a:srgbClr val="42286D"/>
                      </a:solidFill>
                    </a:lnT>
                    <a:lnB w="12700">
                      <a:solidFill>
                        <a:srgbClr val="42286D"/>
                      </a:solidFill>
                    </a:lnB>
                    <a:solidFill>
                      <a:srgbClr val="FF8B8B"/>
                    </a:solidFill>
                  </a:tcPr>
                </a:tc>
                <a:tc>
                  <a:txBody>
                    <a:bodyPr/>
                    <a:lstStyle/>
                    <a:p>
                      <a:pPr algn="l" defTabSz="457200">
                        <a:defRPr sz="2400" b="1"/>
                      </a:pPr>
                      <a:r>
                        <a:t>Entrusted to observe only</a:t>
                      </a:r>
                      <a:r>
                        <a:rPr b="0"/>
                        <a:t> – no provision of clinical care </a:t>
                      </a:r>
                    </a:p>
                  </a:txBody>
                  <a:tcPr marL="108000" marR="108000" marT="108000" marB="108000" horzOverflow="overflow">
                    <a:lnL w="12700">
                      <a:solidFill>
                        <a:srgbClr val="42286D"/>
                      </a:solidFill>
                    </a:lnL>
                    <a:lnR w="12700">
                      <a:solidFill>
                        <a:srgbClr val="42286D"/>
                      </a:solidFill>
                    </a:lnR>
                    <a:lnT w="12700">
                      <a:solidFill>
                        <a:srgbClr val="42286D"/>
                      </a:solidFill>
                    </a:lnT>
                    <a:lnB w="12700">
                      <a:solidFill>
                        <a:srgbClr val="42286D"/>
                      </a:solidFill>
                    </a:lnB>
                    <a:solidFill>
                      <a:srgbClr val="FF8B8B"/>
                    </a:solidFill>
                  </a:tcPr>
                </a:tc>
                <a:extLst>
                  <a:ext uri="{0D108BD9-81ED-4DB2-BD59-A6C34878D82A}">
                    <a16:rowId xmlns:a16="http://schemas.microsoft.com/office/drawing/2014/main" val="10000"/>
                  </a:ext>
                </a:extLst>
              </a:tr>
              <a:tr h="1341960">
                <a:tc>
                  <a:txBody>
                    <a:bodyPr/>
                    <a:lstStyle/>
                    <a:p>
                      <a:pPr algn="l" defTabSz="457200">
                        <a:defRPr sz="1800">
                          <a:solidFill>
                            <a:srgbClr val="000000"/>
                          </a:solidFill>
                        </a:defRPr>
                      </a:pPr>
                      <a:r>
                        <a:rPr sz="2400" b="1">
                          <a:solidFill>
                            <a:srgbClr val="42286D"/>
                          </a:solidFill>
                        </a:rPr>
                        <a:t>Level 2</a:t>
                      </a:r>
                    </a:p>
                  </a:txBody>
                  <a:tcPr marL="108000" marR="108000" marT="108000" marB="108000" horzOverflow="overflow">
                    <a:lnL w="12700">
                      <a:solidFill>
                        <a:srgbClr val="42286D"/>
                      </a:solidFill>
                    </a:lnL>
                    <a:lnR w="12700">
                      <a:solidFill>
                        <a:srgbClr val="42286D"/>
                      </a:solidFill>
                    </a:lnR>
                    <a:lnT w="12700">
                      <a:solidFill>
                        <a:srgbClr val="42286D"/>
                      </a:solidFill>
                    </a:lnT>
                    <a:lnB w="12700">
                      <a:solidFill>
                        <a:srgbClr val="42286D"/>
                      </a:solidFill>
                    </a:lnB>
                    <a:solidFill>
                      <a:srgbClr val="FFC271"/>
                    </a:solidFill>
                  </a:tcPr>
                </a:tc>
                <a:tc>
                  <a:txBody>
                    <a:bodyPr/>
                    <a:lstStyle/>
                    <a:p>
                      <a:pPr algn="l" defTabSz="457200">
                        <a:defRPr sz="2400" b="1"/>
                      </a:pPr>
                      <a:r>
                        <a:t>Entrusted to act with direct supervision</a:t>
                      </a:r>
                      <a:r>
                        <a:rPr b="0"/>
                        <a:t>: The trainee may provide clinical care, but the supervising physician is physically within the hospital or other site of patient care and is immediately available if required to provide direct bedside supervision </a:t>
                      </a:r>
                    </a:p>
                  </a:txBody>
                  <a:tcPr marL="108000" marR="108000" marT="108000" marB="108000" horzOverflow="overflow">
                    <a:lnL w="12700">
                      <a:solidFill>
                        <a:srgbClr val="42286D"/>
                      </a:solidFill>
                    </a:lnL>
                    <a:lnR w="12700">
                      <a:solidFill>
                        <a:srgbClr val="42286D"/>
                      </a:solidFill>
                    </a:lnR>
                    <a:lnT w="12700">
                      <a:solidFill>
                        <a:srgbClr val="42286D"/>
                      </a:solidFill>
                    </a:lnT>
                    <a:lnB w="12700">
                      <a:solidFill>
                        <a:srgbClr val="42286D"/>
                      </a:solidFill>
                    </a:lnB>
                    <a:solidFill>
                      <a:srgbClr val="FFC271"/>
                    </a:solidFill>
                  </a:tcPr>
                </a:tc>
                <a:extLst>
                  <a:ext uri="{0D108BD9-81ED-4DB2-BD59-A6C34878D82A}">
                    <a16:rowId xmlns:a16="http://schemas.microsoft.com/office/drawing/2014/main" val="10001"/>
                  </a:ext>
                </a:extLst>
              </a:tr>
              <a:tr h="1637749">
                <a:tc>
                  <a:txBody>
                    <a:bodyPr/>
                    <a:lstStyle/>
                    <a:p>
                      <a:pPr algn="l" defTabSz="457200">
                        <a:defRPr sz="1800">
                          <a:solidFill>
                            <a:srgbClr val="000000"/>
                          </a:solidFill>
                        </a:defRPr>
                      </a:pPr>
                      <a:r>
                        <a:rPr sz="2400" b="1">
                          <a:solidFill>
                            <a:srgbClr val="42286D"/>
                          </a:solidFill>
                        </a:rPr>
                        <a:t>Level 3</a:t>
                      </a:r>
                    </a:p>
                  </a:txBody>
                  <a:tcPr marL="108000" marR="108000" marT="108000" marB="108000" horzOverflow="overflow">
                    <a:lnL w="12700">
                      <a:solidFill>
                        <a:srgbClr val="42286D"/>
                      </a:solidFill>
                    </a:lnL>
                    <a:lnR w="12700">
                      <a:solidFill>
                        <a:srgbClr val="42286D"/>
                      </a:solidFill>
                    </a:lnR>
                    <a:lnT w="12700">
                      <a:solidFill>
                        <a:srgbClr val="42286D"/>
                      </a:solidFill>
                    </a:lnT>
                    <a:lnB w="12700">
                      <a:solidFill>
                        <a:srgbClr val="42286D"/>
                      </a:solidFill>
                    </a:lnB>
                    <a:solidFill>
                      <a:srgbClr val="FFFF89"/>
                    </a:solidFill>
                  </a:tcPr>
                </a:tc>
                <a:tc>
                  <a:txBody>
                    <a:bodyPr/>
                    <a:lstStyle/>
                    <a:p>
                      <a:pPr algn="l" defTabSz="457200">
                        <a:defRPr sz="2400" b="1"/>
                      </a:pPr>
                      <a:r>
                        <a:t>Entrusted to act with indirect supervision</a:t>
                      </a:r>
                      <a:r>
                        <a:rPr b="0"/>
                        <a:t>: The trainee may provide clinical care when the supervising physician is not physically present within the hospital or other site of patient care, but is available by means of telephone and/or electronic media to provide advice, and can attend at the bedside if required to provide direct supervision </a:t>
                      </a:r>
                    </a:p>
                  </a:txBody>
                  <a:tcPr marL="108000" marR="108000" marT="108000" marB="108000" horzOverflow="overflow">
                    <a:lnL w="12700">
                      <a:solidFill>
                        <a:srgbClr val="42286D"/>
                      </a:solidFill>
                    </a:lnL>
                    <a:lnR w="12700">
                      <a:solidFill>
                        <a:srgbClr val="42286D"/>
                      </a:solidFill>
                    </a:lnR>
                    <a:lnT w="12700">
                      <a:solidFill>
                        <a:srgbClr val="42286D"/>
                      </a:solidFill>
                    </a:lnT>
                    <a:lnB w="12700">
                      <a:solidFill>
                        <a:srgbClr val="42286D"/>
                      </a:solidFill>
                    </a:lnB>
                    <a:solidFill>
                      <a:srgbClr val="FFFF89"/>
                    </a:solidFill>
                  </a:tcPr>
                </a:tc>
                <a:extLst>
                  <a:ext uri="{0D108BD9-81ED-4DB2-BD59-A6C34878D82A}">
                    <a16:rowId xmlns:a16="http://schemas.microsoft.com/office/drawing/2014/main" val="10002"/>
                  </a:ext>
                </a:extLst>
              </a:tr>
              <a:tr h="454589">
                <a:tc>
                  <a:txBody>
                    <a:bodyPr/>
                    <a:lstStyle/>
                    <a:p>
                      <a:pPr algn="l" defTabSz="457200">
                        <a:defRPr sz="1800">
                          <a:solidFill>
                            <a:srgbClr val="000000"/>
                          </a:solidFill>
                        </a:defRPr>
                      </a:pPr>
                      <a:r>
                        <a:rPr sz="2400" b="1">
                          <a:solidFill>
                            <a:srgbClr val="42286D"/>
                          </a:solidFill>
                        </a:rPr>
                        <a:t>Level 4</a:t>
                      </a:r>
                    </a:p>
                  </a:txBody>
                  <a:tcPr marL="108000" marR="108000" marT="108000" marB="108000" horzOverflow="overflow">
                    <a:lnL w="12700">
                      <a:solidFill>
                        <a:srgbClr val="42286D"/>
                      </a:solidFill>
                    </a:lnL>
                    <a:lnR w="12700">
                      <a:solidFill>
                        <a:srgbClr val="42286D"/>
                      </a:solidFill>
                    </a:lnR>
                    <a:lnT w="12700">
                      <a:solidFill>
                        <a:srgbClr val="42286D"/>
                      </a:solidFill>
                    </a:lnT>
                    <a:lnB w="12700">
                      <a:solidFill>
                        <a:srgbClr val="42286D"/>
                      </a:solidFill>
                    </a:lnB>
                    <a:solidFill>
                      <a:srgbClr val="CDFFCD"/>
                    </a:solidFill>
                  </a:tcPr>
                </a:tc>
                <a:tc>
                  <a:txBody>
                    <a:bodyPr/>
                    <a:lstStyle/>
                    <a:p>
                      <a:pPr algn="l" defTabSz="457200">
                        <a:defRPr sz="1800">
                          <a:solidFill>
                            <a:srgbClr val="000000"/>
                          </a:solidFill>
                        </a:defRPr>
                      </a:pPr>
                      <a:r>
                        <a:rPr sz="2400" b="1">
                          <a:solidFill>
                            <a:srgbClr val="42286D"/>
                          </a:solidFill>
                        </a:rPr>
                        <a:t>Entrusted to act unsupervised </a:t>
                      </a:r>
                    </a:p>
                  </a:txBody>
                  <a:tcPr marL="108000" marR="108000" marT="108000" marB="108000" horzOverflow="overflow">
                    <a:lnL w="12700">
                      <a:solidFill>
                        <a:srgbClr val="42286D"/>
                      </a:solidFill>
                    </a:lnL>
                    <a:lnR w="12700">
                      <a:solidFill>
                        <a:srgbClr val="42286D"/>
                      </a:solidFill>
                    </a:lnR>
                    <a:lnT w="12700">
                      <a:solidFill>
                        <a:srgbClr val="42286D"/>
                      </a:solidFill>
                    </a:lnT>
                    <a:lnB w="12700">
                      <a:solidFill>
                        <a:srgbClr val="42286D"/>
                      </a:solidFill>
                    </a:lnB>
                    <a:solidFill>
                      <a:srgbClr val="CDFFCD"/>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01831228"/>
      </p:ext>
    </p:extLst>
  </p:cSld>
  <p:clrMapOvr>
    <a:masterClrMapping/>
  </p:clrMapOvr>
  <mc:AlternateContent xmlns:mc="http://schemas.openxmlformats.org/markup-compatibility/2006" xmlns:p14="http://schemas.microsoft.com/office/powerpoint/2010/main">
    <mc:Choice Requires="p14">
      <p:transition spd="slow">
        <p:dissolve/>
      </p:transition>
    </mc:Choice>
    <mc:Fallback xmlns="" xmlns:mv="urn:schemas-microsoft-com:mac:vml">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 name="Title 1"/>
          <p:cNvSpPr txBox="1">
            <a:spLocks noGrp="1"/>
          </p:cNvSpPr>
          <p:nvPr>
            <p:ph type="title"/>
          </p:nvPr>
        </p:nvSpPr>
        <p:spPr>
          <a:xfrm>
            <a:off x="838200" y="365125"/>
            <a:ext cx="10515600" cy="1325563"/>
          </a:xfrm>
          <a:prstGeom prst="rect">
            <a:avLst/>
          </a:prstGeom>
        </p:spPr>
        <p:txBody>
          <a:bodyPr/>
          <a:lstStyle/>
          <a:p>
            <a:r>
              <a:t>Starting at the end</a:t>
            </a:r>
          </a:p>
        </p:txBody>
      </p:sp>
      <p:grpSp>
        <p:nvGrpSpPr>
          <p:cNvPr id="2" name="Rectangle 3"/>
          <p:cNvGrpSpPr/>
          <p:nvPr/>
        </p:nvGrpSpPr>
        <p:grpSpPr>
          <a:xfrm>
            <a:off x="579119" y="1828800"/>
            <a:ext cx="2032001" cy="772160"/>
            <a:chOff x="0" y="0"/>
            <a:chExt cx="2032000" cy="772159"/>
          </a:xfrm>
        </p:grpSpPr>
        <p:sp>
          <p:nvSpPr>
            <p:cNvPr id="293" name="Rectangle"/>
            <p:cNvSpPr/>
            <p:nvPr/>
          </p:nvSpPr>
          <p:spPr>
            <a:xfrm>
              <a:off x="0" y="0"/>
              <a:ext cx="2032000" cy="77216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294" name="ARCP"/>
            <p:cNvSpPr txBox="1"/>
            <p:nvPr/>
          </p:nvSpPr>
          <p:spPr>
            <a:xfrm>
              <a:off x="0" y="207010"/>
              <a:ext cx="2032000" cy="358141"/>
            </a:xfrm>
            <a:prstGeom prst="rect">
              <a:avLst/>
            </a:prstGeom>
            <a:no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a:solidFill>
                    <a:srgbClr val="FFFFFF"/>
                  </a:solidFill>
                </a:defRPr>
              </a:lvl1pPr>
            </a:lstStyle>
            <a:p>
              <a:r>
                <a:t>ARCP</a:t>
              </a:r>
            </a:p>
          </p:txBody>
        </p:sp>
      </p:grpSp>
      <p:grpSp>
        <p:nvGrpSpPr>
          <p:cNvPr id="3" name="Rectangle 4"/>
          <p:cNvGrpSpPr/>
          <p:nvPr/>
        </p:nvGrpSpPr>
        <p:grpSpPr>
          <a:xfrm>
            <a:off x="3505199" y="1828800"/>
            <a:ext cx="2194562" cy="772160"/>
            <a:chOff x="0" y="0"/>
            <a:chExt cx="2194560" cy="772159"/>
          </a:xfrm>
        </p:grpSpPr>
        <p:sp>
          <p:nvSpPr>
            <p:cNvPr id="296" name="Rectangle"/>
            <p:cNvSpPr/>
            <p:nvPr/>
          </p:nvSpPr>
          <p:spPr>
            <a:xfrm>
              <a:off x="-1" y="0"/>
              <a:ext cx="2194562" cy="77216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297" name="Educational Supervisor Report"/>
            <p:cNvSpPr txBox="1"/>
            <p:nvPr/>
          </p:nvSpPr>
          <p:spPr>
            <a:xfrm>
              <a:off x="-1" y="73659"/>
              <a:ext cx="2194562" cy="624841"/>
            </a:xfrm>
            <a:prstGeom prst="rect">
              <a:avLst/>
            </a:prstGeom>
            <a:no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a:solidFill>
                    <a:srgbClr val="FFFFFF"/>
                  </a:solidFill>
                </a:defRPr>
              </a:lvl1pPr>
            </a:lstStyle>
            <a:p>
              <a:r>
                <a:t>Educational Supervisor Report</a:t>
              </a:r>
            </a:p>
          </p:txBody>
        </p:sp>
      </p:grpSp>
      <p:grpSp>
        <p:nvGrpSpPr>
          <p:cNvPr id="4" name="Rectangle 5"/>
          <p:cNvGrpSpPr/>
          <p:nvPr/>
        </p:nvGrpSpPr>
        <p:grpSpPr>
          <a:xfrm>
            <a:off x="6786881" y="1828800"/>
            <a:ext cx="2113281" cy="772160"/>
            <a:chOff x="0" y="0"/>
            <a:chExt cx="2113279" cy="772159"/>
          </a:xfrm>
        </p:grpSpPr>
        <p:sp>
          <p:nvSpPr>
            <p:cNvPr id="299" name="Rectangle"/>
            <p:cNvSpPr/>
            <p:nvPr/>
          </p:nvSpPr>
          <p:spPr>
            <a:xfrm>
              <a:off x="0" y="0"/>
              <a:ext cx="2113280" cy="77216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300" name="Training Year"/>
            <p:cNvSpPr txBox="1"/>
            <p:nvPr/>
          </p:nvSpPr>
          <p:spPr>
            <a:xfrm>
              <a:off x="0" y="207010"/>
              <a:ext cx="2113280" cy="358141"/>
            </a:xfrm>
            <a:prstGeom prst="rect">
              <a:avLst/>
            </a:prstGeom>
            <a:no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a:solidFill>
                    <a:srgbClr val="FFFFFF"/>
                  </a:solidFill>
                </a:defRPr>
              </a:lvl1pPr>
            </a:lstStyle>
            <a:p>
              <a:r>
                <a:t>Training Year</a:t>
              </a:r>
            </a:p>
          </p:txBody>
        </p:sp>
      </p:grpSp>
      <p:grpSp>
        <p:nvGrpSpPr>
          <p:cNvPr id="5" name="Rectangle 6"/>
          <p:cNvGrpSpPr/>
          <p:nvPr/>
        </p:nvGrpSpPr>
        <p:grpSpPr>
          <a:xfrm>
            <a:off x="9733280" y="1828800"/>
            <a:ext cx="1879601" cy="772160"/>
            <a:chOff x="0" y="0"/>
            <a:chExt cx="1879600" cy="772159"/>
          </a:xfrm>
        </p:grpSpPr>
        <p:sp>
          <p:nvSpPr>
            <p:cNvPr id="302" name="Rectangle"/>
            <p:cNvSpPr/>
            <p:nvPr/>
          </p:nvSpPr>
          <p:spPr>
            <a:xfrm>
              <a:off x="0" y="0"/>
              <a:ext cx="1879600" cy="77216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303" name="Induction Meeting"/>
            <p:cNvSpPr txBox="1"/>
            <p:nvPr/>
          </p:nvSpPr>
          <p:spPr>
            <a:xfrm>
              <a:off x="0" y="73659"/>
              <a:ext cx="1879600" cy="624841"/>
            </a:xfrm>
            <a:prstGeom prst="rect">
              <a:avLst/>
            </a:prstGeom>
            <a:no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a:solidFill>
                    <a:srgbClr val="FFFFFF"/>
                  </a:solidFill>
                </a:defRPr>
              </a:lvl1pPr>
            </a:lstStyle>
            <a:p>
              <a:r>
                <a:t>Induction Meeting</a:t>
              </a:r>
            </a:p>
          </p:txBody>
        </p:sp>
      </p:grpSp>
      <p:sp>
        <p:nvSpPr>
          <p:cNvPr id="305" name="Arrow: Right 13"/>
          <p:cNvSpPr/>
          <p:nvPr/>
        </p:nvSpPr>
        <p:spPr>
          <a:xfrm rot="10800000">
            <a:off x="2875279" y="2016760"/>
            <a:ext cx="345441" cy="396241"/>
          </a:xfrm>
          <a:prstGeom prst="rightArrow">
            <a:avLst>
              <a:gd name="adj1" fmla="val 50000"/>
              <a:gd name="adj2" fmla="val 50000"/>
            </a:avLst>
          </a:prstGeom>
          <a:solidFill>
            <a:schemeClr val="accent1"/>
          </a:solidFill>
          <a:ln w="12700">
            <a:solidFill>
              <a:srgbClr val="32538F"/>
            </a:solidFill>
            <a:miter/>
          </a:ln>
        </p:spPr>
        <p:txBody>
          <a:bodyPr lIns="45719" rIns="45719" anchor="ctr"/>
          <a:lstStyle/>
          <a:p>
            <a:pPr algn="ctr">
              <a:defRPr>
                <a:solidFill>
                  <a:srgbClr val="FFFFFF"/>
                </a:solidFill>
              </a:defRPr>
            </a:pPr>
            <a:endParaRPr/>
          </a:p>
        </p:txBody>
      </p:sp>
      <p:sp>
        <p:nvSpPr>
          <p:cNvPr id="306" name="Arrow: Right 16"/>
          <p:cNvSpPr/>
          <p:nvPr/>
        </p:nvSpPr>
        <p:spPr>
          <a:xfrm rot="10800000">
            <a:off x="9144000" y="2016760"/>
            <a:ext cx="345441" cy="396241"/>
          </a:xfrm>
          <a:prstGeom prst="rightArrow">
            <a:avLst>
              <a:gd name="adj1" fmla="val 50000"/>
              <a:gd name="adj2" fmla="val 50000"/>
            </a:avLst>
          </a:prstGeom>
          <a:solidFill>
            <a:schemeClr val="accent1"/>
          </a:solidFill>
          <a:ln w="12700">
            <a:solidFill>
              <a:srgbClr val="32538F"/>
            </a:solidFill>
            <a:miter/>
          </a:ln>
        </p:spPr>
        <p:txBody>
          <a:bodyPr lIns="45719" rIns="45719" anchor="ctr"/>
          <a:lstStyle/>
          <a:p>
            <a:pPr algn="ctr">
              <a:defRPr>
                <a:solidFill>
                  <a:srgbClr val="FFFFFF"/>
                </a:solidFill>
              </a:defRPr>
            </a:pPr>
            <a:endParaRPr/>
          </a:p>
        </p:txBody>
      </p:sp>
      <p:sp>
        <p:nvSpPr>
          <p:cNvPr id="307" name="Arrow: Right 18"/>
          <p:cNvSpPr/>
          <p:nvPr/>
        </p:nvSpPr>
        <p:spPr>
          <a:xfrm rot="10800000">
            <a:off x="6024883" y="2016760"/>
            <a:ext cx="345441" cy="396241"/>
          </a:xfrm>
          <a:prstGeom prst="rightArrow">
            <a:avLst>
              <a:gd name="adj1" fmla="val 50000"/>
              <a:gd name="adj2" fmla="val 50000"/>
            </a:avLst>
          </a:prstGeom>
          <a:solidFill>
            <a:schemeClr val="accent1"/>
          </a:solidFill>
          <a:ln w="12700">
            <a:solidFill>
              <a:srgbClr val="32538F"/>
            </a:solidFill>
            <a:miter/>
          </a:ln>
        </p:spPr>
        <p:txBody>
          <a:bodyPr lIns="45719" rIns="45719" anchor="ctr"/>
          <a:lstStyle/>
          <a:p>
            <a:pPr algn="ctr">
              <a:defRPr>
                <a:solidFill>
                  <a:srgbClr val="FFFFFF"/>
                </a:solidFill>
              </a:defRPr>
            </a:pPr>
            <a:endParaRP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 name="Title 1"/>
          <p:cNvSpPr txBox="1">
            <a:spLocks noGrp="1"/>
          </p:cNvSpPr>
          <p:nvPr>
            <p:ph type="title"/>
          </p:nvPr>
        </p:nvSpPr>
        <p:spPr>
          <a:xfrm>
            <a:off x="838200" y="365125"/>
            <a:ext cx="10515600" cy="1325563"/>
          </a:xfrm>
          <a:prstGeom prst="rect">
            <a:avLst/>
          </a:prstGeom>
          <a:solidFill>
            <a:schemeClr val="accent3"/>
          </a:solidFill>
          <a:ln>
            <a:solidFill>
              <a:srgbClr val="787878"/>
            </a:solidFill>
            <a:miter lim="800000"/>
          </a:ln>
        </p:spPr>
        <p:txBody>
          <a:bodyPr/>
          <a:lstStyle>
            <a:lvl1pPr>
              <a:defRPr>
                <a:solidFill>
                  <a:srgbClr val="FFFFFF"/>
                </a:solidFill>
                <a:latin typeface="+mj-lt"/>
                <a:ea typeface="+mj-ea"/>
                <a:cs typeface="+mj-cs"/>
                <a:sym typeface="Calibri"/>
              </a:defRPr>
            </a:lvl1pPr>
          </a:lstStyle>
          <a:p>
            <a:r>
              <a:t>Planning the training year</a:t>
            </a:r>
          </a:p>
        </p:txBody>
      </p:sp>
      <p:sp>
        <p:nvSpPr>
          <p:cNvPr id="310" name="Content Placeholder 2"/>
          <p:cNvSpPr txBox="1">
            <a:spLocks noGrp="1"/>
          </p:cNvSpPr>
          <p:nvPr>
            <p:ph type="body" idx="1"/>
          </p:nvPr>
        </p:nvSpPr>
        <p:spPr>
          <a:xfrm>
            <a:off x="838200" y="1825625"/>
            <a:ext cx="10515600" cy="4351338"/>
          </a:xfrm>
          <a:prstGeom prst="rect">
            <a:avLst/>
          </a:prstGeom>
          <a:gradFill>
            <a:gsLst>
              <a:gs pos="0">
                <a:schemeClr val="accent3">
                  <a:lumOff val="17344"/>
                </a:schemeClr>
              </a:gs>
              <a:gs pos="50000">
                <a:srgbClr val="C7C7C7"/>
              </a:gs>
              <a:gs pos="100000">
                <a:schemeClr val="accent3">
                  <a:lumOff val="10616"/>
                </a:schemeClr>
              </a:gs>
            </a:gsLst>
            <a:lin ang="5400000"/>
          </a:gradFill>
          <a:ln w="6350">
            <a:solidFill>
              <a:schemeClr val="accent3"/>
            </a:solidFill>
            <a:miter lim="800000"/>
          </a:ln>
        </p:spPr>
        <p:txBody>
          <a:bodyPr/>
          <a:lstStyle/>
          <a:p>
            <a:pPr marL="0" indent="0" defTabSz="896111">
              <a:lnSpc>
                <a:spcPct val="81000"/>
              </a:lnSpc>
              <a:spcBef>
                <a:spcPts val="900"/>
              </a:spcBef>
              <a:buSzTx/>
              <a:buNone/>
              <a:defRPr sz="2744" b="1"/>
            </a:pPr>
            <a:r>
              <a:t>The Induction Meeting</a:t>
            </a:r>
          </a:p>
          <a:p>
            <a:pPr marL="0" indent="0" defTabSz="896111">
              <a:lnSpc>
                <a:spcPct val="81000"/>
              </a:lnSpc>
              <a:spcBef>
                <a:spcPts val="900"/>
              </a:spcBef>
              <a:buSzTx/>
              <a:buNone/>
              <a:defRPr sz="2744" b="1">
                <a:solidFill>
                  <a:schemeClr val="accent1"/>
                </a:solidFill>
              </a:defRPr>
            </a:pPr>
            <a:r>
              <a:t>Ahead of the meeting review;</a:t>
            </a:r>
          </a:p>
          <a:p>
            <a:pPr marL="224027" indent="-224027" defTabSz="896111">
              <a:lnSpc>
                <a:spcPct val="81000"/>
              </a:lnSpc>
              <a:spcBef>
                <a:spcPts val="900"/>
              </a:spcBef>
              <a:defRPr sz="2744"/>
            </a:pPr>
            <a:r>
              <a:t>Make sure that your training in the IMTS1 curriculum is up-to-date</a:t>
            </a:r>
          </a:p>
          <a:p>
            <a:pPr marL="224027" indent="-224027" defTabSz="896111">
              <a:lnSpc>
                <a:spcPct val="81000"/>
              </a:lnSpc>
              <a:spcBef>
                <a:spcPts val="900"/>
              </a:spcBef>
              <a:defRPr sz="2744"/>
            </a:pPr>
            <a:r>
              <a:t>Review Transfers of Information on the trainee</a:t>
            </a:r>
          </a:p>
          <a:p>
            <a:pPr marL="224027" indent="-224027" defTabSz="896111">
              <a:lnSpc>
                <a:spcPct val="81000"/>
              </a:lnSpc>
              <a:spcBef>
                <a:spcPts val="900"/>
              </a:spcBef>
              <a:defRPr sz="2744"/>
            </a:pPr>
            <a:r>
              <a:t>Review previous ES, ARCP etc reports if available</a:t>
            </a:r>
          </a:p>
          <a:p>
            <a:pPr marL="224027" indent="-224027" defTabSz="896111">
              <a:lnSpc>
                <a:spcPct val="81000"/>
              </a:lnSpc>
              <a:spcBef>
                <a:spcPts val="900"/>
              </a:spcBef>
              <a:defRPr sz="2744"/>
            </a:pPr>
            <a:r>
              <a:t>Agree with the Placement Clinical Supervisors how other support meetings will be arranged. Including;</a:t>
            </a:r>
          </a:p>
          <a:p>
            <a:pPr marL="224027" indent="-224027" defTabSz="896111">
              <a:lnSpc>
                <a:spcPct val="81000"/>
              </a:lnSpc>
              <a:spcBef>
                <a:spcPts val="900"/>
              </a:spcBef>
              <a:defRPr sz="2744"/>
            </a:pPr>
            <a:r>
              <a:t>Arrangements for Local Faculty Groups</a:t>
            </a:r>
          </a:p>
          <a:p>
            <a:pPr marL="224027" indent="-224027" defTabSz="896111">
              <a:lnSpc>
                <a:spcPct val="81000"/>
              </a:lnSpc>
              <a:spcBef>
                <a:spcPts val="900"/>
              </a:spcBef>
              <a:defRPr sz="2744"/>
            </a:pPr>
            <a:r>
              <a:t>Arrangements for Professional Development Meetings (ES)</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 name="Title 1"/>
          <p:cNvSpPr txBox="1">
            <a:spLocks noGrp="1"/>
          </p:cNvSpPr>
          <p:nvPr>
            <p:ph type="title"/>
          </p:nvPr>
        </p:nvSpPr>
        <p:spPr>
          <a:xfrm>
            <a:off x="838200" y="365125"/>
            <a:ext cx="10515600" cy="1325563"/>
          </a:xfrm>
          <a:prstGeom prst="rect">
            <a:avLst/>
          </a:prstGeom>
          <a:solidFill>
            <a:schemeClr val="accent3"/>
          </a:solidFill>
          <a:ln>
            <a:solidFill>
              <a:srgbClr val="787878"/>
            </a:solidFill>
            <a:miter lim="800000"/>
          </a:ln>
        </p:spPr>
        <p:txBody>
          <a:bodyPr/>
          <a:lstStyle>
            <a:lvl1pPr>
              <a:defRPr>
                <a:solidFill>
                  <a:srgbClr val="FFFFFF"/>
                </a:solidFill>
                <a:latin typeface="+mj-lt"/>
                <a:ea typeface="+mj-ea"/>
                <a:cs typeface="+mj-cs"/>
                <a:sym typeface="Calibri"/>
              </a:defRPr>
            </a:lvl1pPr>
          </a:lstStyle>
          <a:p>
            <a:r>
              <a:t>Planning the training year 2</a:t>
            </a:r>
          </a:p>
        </p:txBody>
      </p:sp>
      <p:sp>
        <p:nvSpPr>
          <p:cNvPr id="315" name="Content Placeholder 2"/>
          <p:cNvSpPr txBox="1">
            <a:spLocks noGrp="1"/>
          </p:cNvSpPr>
          <p:nvPr>
            <p:ph type="body" idx="1"/>
          </p:nvPr>
        </p:nvSpPr>
        <p:spPr>
          <a:xfrm>
            <a:off x="838200" y="1825625"/>
            <a:ext cx="10306050" cy="4351338"/>
          </a:xfrm>
          <a:prstGeom prst="rect">
            <a:avLst/>
          </a:prstGeom>
          <a:gradFill>
            <a:gsLst>
              <a:gs pos="0">
                <a:schemeClr val="accent3">
                  <a:lumOff val="17344"/>
                </a:schemeClr>
              </a:gs>
              <a:gs pos="50000">
                <a:srgbClr val="C7C7C7"/>
              </a:gs>
              <a:gs pos="100000">
                <a:schemeClr val="accent3">
                  <a:lumOff val="10616"/>
                </a:schemeClr>
              </a:gs>
            </a:gsLst>
            <a:lin ang="5400000"/>
          </a:gradFill>
          <a:ln w="6350">
            <a:solidFill>
              <a:schemeClr val="accent3"/>
            </a:solidFill>
            <a:miter lim="800000"/>
          </a:ln>
        </p:spPr>
        <p:txBody>
          <a:bodyPr/>
          <a:lstStyle/>
          <a:p>
            <a:pPr marL="0" indent="0">
              <a:lnSpc>
                <a:spcPct val="72000"/>
              </a:lnSpc>
              <a:buSzTx/>
              <a:buNone/>
              <a:defRPr sz="1700" b="1"/>
            </a:pPr>
            <a:r>
              <a:t>The Induction Meeting</a:t>
            </a:r>
          </a:p>
          <a:p>
            <a:pPr>
              <a:lnSpc>
                <a:spcPct val="72000"/>
              </a:lnSpc>
              <a:defRPr sz="1700"/>
            </a:pPr>
            <a:r>
              <a:t>Review the placements for the year</a:t>
            </a:r>
          </a:p>
          <a:p>
            <a:pPr>
              <a:lnSpc>
                <a:spcPct val="72000"/>
              </a:lnSpc>
              <a:defRPr sz="1700"/>
            </a:pPr>
            <a:r>
              <a:t>Review the Training Year elements of the Generic Educational Work Schedule or its equivalent</a:t>
            </a:r>
          </a:p>
          <a:p>
            <a:pPr>
              <a:lnSpc>
                <a:spcPct val="72000"/>
              </a:lnSpc>
              <a:defRPr sz="1700"/>
            </a:pPr>
            <a:r>
              <a:t>Construct the Personalized Educational Work Schedule for the year or its equivalent</a:t>
            </a:r>
          </a:p>
          <a:p>
            <a:pPr>
              <a:lnSpc>
                <a:spcPct val="72000"/>
              </a:lnSpc>
              <a:defRPr sz="1700"/>
            </a:pPr>
            <a:r>
              <a:t>Construct the set of Year-Level SMART Personal Development plans to include (see handout);</a:t>
            </a:r>
          </a:p>
          <a:p>
            <a:pPr marL="685800" lvl="1" indent="-228600">
              <a:lnSpc>
                <a:spcPct val="72000"/>
              </a:lnSpc>
              <a:spcBef>
                <a:spcPts val="500"/>
              </a:spcBef>
              <a:defRPr sz="1500" b="1"/>
            </a:pPr>
            <a:r>
              <a:t>MRCP PDP</a:t>
            </a:r>
          </a:p>
          <a:p>
            <a:pPr marL="685800" lvl="1" indent="-228600">
              <a:lnSpc>
                <a:spcPct val="72000"/>
              </a:lnSpc>
              <a:spcBef>
                <a:spcPts val="500"/>
              </a:spcBef>
              <a:defRPr sz="1500"/>
            </a:pPr>
            <a:r>
              <a:t>QI PDP</a:t>
            </a:r>
          </a:p>
          <a:p>
            <a:pPr marL="685800" lvl="1" indent="-228600">
              <a:lnSpc>
                <a:spcPct val="72000"/>
              </a:lnSpc>
              <a:spcBef>
                <a:spcPts val="500"/>
              </a:spcBef>
              <a:defRPr sz="1500"/>
            </a:pPr>
            <a:r>
              <a:t>ALS</a:t>
            </a:r>
          </a:p>
          <a:p>
            <a:pPr marL="685800" lvl="1" indent="-228600">
              <a:lnSpc>
                <a:spcPct val="72000"/>
              </a:lnSpc>
              <a:spcBef>
                <a:spcPts val="500"/>
              </a:spcBef>
              <a:defRPr sz="1500"/>
            </a:pPr>
            <a:r>
              <a:t>Career taster days</a:t>
            </a:r>
          </a:p>
          <a:p>
            <a:pPr>
              <a:lnSpc>
                <a:spcPct val="72000"/>
              </a:lnSpc>
              <a:defRPr sz="1700"/>
            </a:pPr>
            <a:r>
              <a:t>Discuss the trainee’s career plans and help facilitate these</a:t>
            </a:r>
          </a:p>
          <a:p>
            <a:pPr>
              <a:lnSpc>
                <a:spcPct val="72000"/>
              </a:lnSpc>
              <a:defRPr sz="1700"/>
            </a:pPr>
            <a:r>
              <a:t>Discuss the use of Reflection and make an assessment of how the trainee uses reflection and dynamic PDPs</a:t>
            </a:r>
          </a:p>
          <a:p>
            <a:pPr>
              <a:lnSpc>
                <a:spcPct val="72000"/>
              </a:lnSpc>
              <a:defRPr sz="1700"/>
            </a:pPr>
            <a:r>
              <a:t>Discuss the teaching programme</a:t>
            </a:r>
          </a:p>
          <a:p>
            <a:pPr>
              <a:lnSpc>
                <a:spcPct val="72000"/>
              </a:lnSpc>
              <a:defRPr sz="1700"/>
            </a:pPr>
            <a:r>
              <a:t>Discuss procedural simulation</a:t>
            </a:r>
          </a:p>
          <a:p>
            <a:pPr>
              <a:lnSpc>
                <a:spcPct val="72000"/>
              </a:lnSpc>
              <a:defRPr sz="1700"/>
            </a:pPr>
            <a:r>
              <a:t>Discuss procedural skill consolidation</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 name="Title 4"/>
          <p:cNvSpPr txBox="1">
            <a:spLocks noGrp="1"/>
          </p:cNvSpPr>
          <p:nvPr>
            <p:ph type="title"/>
          </p:nvPr>
        </p:nvSpPr>
        <p:spPr>
          <a:xfrm>
            <a:off x="838200" y="365125"/>
            <a:ext cx="10515600" cy="1325563"/>
          </a:xfrm>
          <a:prstGeom prst="rect">
            <a:avLst/>
          </a:prstGeom>
          <a:solidFill>
            <a:schemeClr val="accent3"/>
          </a:solidFill>
          <a:ln>
            <a:solidFill>
              <a:srgbClr val="787878"/>
            </a:solidFill>
            <a:miter lim="800000"/>
          </a:ln>
        </p:spPr>
        <p:txBody>
          <a:bodyPr/>
          <a:lstStyle>
            <a:lvl1pPr>
              <a:defRPr>
                <a:solidFill>
                  <a:srgbClr val="FFFFFF"/>
                </a:solidFill>
                <a:latin typeface="+mj-lt"/>
                <a:ea typeface="+mj-ea"/>
                <a:cs typeface="+mj-cs"/>
                <a:sym typeface="Calibri"/>
              </a:defRPr>
            </a:lvl1pPr>
          </a:lstStyle>
          <a:p>
            <a:r>
              <a:t>Planning the training year 3</a:t>
            </a:r>
          </a:p>
        </p:txBody>
      </p:sp>
      <p:sp>
        <p:nvSpPr>
          <p:cNvPr id="320" name="Content Placeholder 5"/>
          <p:cNvSpPr txBox="1">
            <a:spLocks noGrp="1"/>
          </p:cNvSpPr>
          <p:nvPr>
            <p:ph type="body" idx="1"/>
          </p:nvPr>
        </p:nvSpPr>
        <p:spPr>
          <a:xfrm>
            <a:off x="838200" y="1825625"/>
            <a:ext cx="10515600" cy="4351338"/>
          </a:xfrm>
          <a:prstGeom prst="rect">
            <a:avLst/>
          </a:prstGeom>
          <a:gradFill>
            <a:gsLst>
              <a:gs pos="0">
                <a:schemeClr val="accent3">
                  <a:lumOff val="17344"/>
                </a:schemeClr>
              </a:gs>
              <a:gs pos="50000">
                <a:srgbClr val="C7C7C7"/>
              </a:gs>
              <a:gs pos="100000">
                <a:schemeClr val="accent3">
                  <a:lumOff val="10616"/>
                </a:schemeClr>
              </a:gs>
            </a:gsLst>
            <a:lin ang="5400000"/>
          </a:gradFill>
          <a:ln w="6350">
            <a:solidFill>
              <a:schemeClr val="accent3"/>
            </a:solidFill>
            <a:miter lim="800000"/>
          </a:ln>
        </p:spPr>
        <p:txBody>
          <a:bodyPr/>
          <a:lstStyle/>
          <a:p>
            <a:pPr>
              <a:lnSpc>
                <a:spcPct val="72000"/>
              </a:lnSpc>
              <a:defRPr sz="2300"/>
            </a:pPr>
            <a:r>
              <a:t>Discuss arrangements for LTFT training if appropriate</a:t>
            </a:r>
          </a:p>
          <a:p>
            <a:pPr>
              <a:lnSpc>
                <a:spcPct val="72000"/>
              </a:lnSpc>
              <a:defRPr sz="2300"/>
            </a:pPr>
            <a:r>
              <a:t>Plan additional meetings including the Professional Development Meetings and the interaction with the Placement Clinical Supervisors</a:t>
            </a:r>
          </a:p>
          <a:p>
            <a:pPr>
              <a:lnSpc>
                <a:spcPct val="72000"/>
              </a:lnSpc>
              <a:defRPr sz="2300"/>
            </a:pPr>
            <a:r>
              <a:t>Planning of SLEs and WPBA</a:t>
            </a:r>
          </a:p>
          <a:p>
            <a:pPr>
              <a:lnSpc>
                <a:spcPct val="72000"/>
              </a:lnSpc>
              <a:defRPr sz="2300"/>
            </a:pPr>
            <a:r>
              <a:t>Arrangements for MSF</a:t>
            </a:r>
          </a:p>
          <a:p>
            <a:pPr>
              <a:lnSpc>
                <a:spcPct val="72000"/>
              </a:lnSpc>
              <a:defRPr sz="2300"/>
            </a:pPr>
            <a:r>
              <a:t>Review the Decision Aid</a:t>
            </a:r>
          </a:p>
          <a:p>
            <a:pPr>
              <a:lnSpc>
                <a:spcPct val="72000"/>
              </a:lnSpc>
              <a:defRPr sz="2300"/>
            </a:pPr>
            <a:r>
              <a:t>Arrangements for Interim Review of Competence Progression (IRCP)</a:t>
            </a:r>
          </a:p>
          <a:p>
            <a:pPr>
              <a:lnSpc>
                <a:spcPct val="72000"/>
              </a:lnSpc>
              <a:defRPr sz="2300"/>
            </a:pPr>
            <a:r>
              <a:t>Arrangements for Annual Review of Competency Progression (ARCP) and the writing and discussion of the Educational Supervisor Report</a:t>
            </a:r>
          </a:p>
          <a:p>
            <a:pPr>
              <a:lnSpc>
                <a:spcPct val="72000"/>
              </a:lnSpc>
              <a:defRPr sz="2300"/>
            </a:pPr>
            <a:r>
              <a:t>Pastoral support </a:t>
            </a:r>
          </a:p>
          <a:p>
            <a:pPr>
              <a:lnSpc>
                <a:spcPct val="72000"/>
              </a:lnSpc>
              <a:defRPr sz="2300"/>
            </a:pPr>
            <a:r>
              <a:t>Arrangements for reporting of concerns</a:t>
            </a:r>
          </a:p>
          <a:p>
            <a:pPr>
              <a:lnSpc>
                <a:spcPct val="72000"/>
              </a:lnSpc>
              <a:defRPr sz="2300"/>
            </a:pPr>
            <a:r>
              <a:t>Plan Study Leave</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Training year</a:t>
            </a:r>
          </a:p>
        </p:txBody>
      </p:sp>
      <p:sp>
        <p:nvSpPr>
          <p:cNvPr id="3" name="Text Placeholder 2"/>
          <p:cNvSpPr>
            <a:spLocks noGrp="1"/>
          </p:cNvSpPr>
          <p:nvPr>
            <p:ph type="body" sz="quarter" idx="1"/>
          </p:nvPr>
        </p:nvSpPr>
        <p:spPr/>
        <p:txBody>
          <a:bodyPr>
            <a:normAutofit/>
          </a:bodyPr>
          <a:lstStyle/>
          <a:p>
            <a:r>
              <a:rPr lang="en-US" sz="4400" dirty="0"/>
              <a:t>An Overview</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 name="Title 4"/>
          <p:cNvSpPr txBox="1">
            <a:spLocks noGrp="1"/>
          </p:cNvSpPr>
          <p:nvPr>
            <p:ph type="title"/>
          </p:nvPr>
        </p:nvSpPr>
        <p:spPr>
          <a:xfrm>
            <a:off x="838200" y="365125"/>
            <a:ext cx="10515600" cy="1325563"/>
          </a:xfrm>
          <a:prstGeom prst="rect">
            <a:avLst/>
          </a:prstGeom>
          <a:solidFill>
            <a:schemeClr val="accent3"/>
          </a:solidFill>
          <a:ln>
            <a:solidFill>
              <a:srgbClr val="787878"/>
            </a:solidFill>
            <a:miter lim="800000"/>
          </a:ln>
        </p:spPr>
        <p:txBody>
          <a:bodyPr/>
          <a:lstStyle>
            <a:lvl1pPr>
              <a:defRPr>
                <a:solidFill>
                  <a:srgbClr val="FFFFFF"/>
                </a:solidFill>
                <a:latin typeface="+mj-lt"/>
                <a:ea typeface="+mj-ea"/>
                <a:cs typeface="+mj-cs"/>
                <a:sym typeface="Calibri"/>
              </a:defRPr>
            </a:lvl1pPr>
          </a:lstStyle>
          <a:p>
            <a:r>
              <a:t>Planning the training year 4</a:t>
            </a:r>
          </a:p>
        </p:txBody>
      </p:sp>
      <p:sp>
        <p:nvSpPr>
          <p:cNvPr id="323" name="Content Placeholder 5"/>
          <p:cNvSpPr txBox="1">
            <a:spLocks noGrp="1"/>
          </p:cNvSpPr>
          <p:nvPr>
            <p:ph type="body" sz="quarter" idx="1"/>
          </p:nvPr>
        </p:nvSpPr>
        <p:spPr>
          <a:xfrm>
            <a:off x="838200" y="3308436"/>
            <a:ext cx="10515600" cy="1448917"/>
          </a:xfrm>
          <a:prstGeom prst="rect">
            <a:avLst/>
          </a:prstGeom>
          <a:gradFill>
            <a:gsLst>
              <a:gs pos="0">
                <a:schemeClr val="accent3">
                  <a:lumOff val="17344"/>
                </a:schemeClr>
              </a:gs>
              <a:gs pos="50000">
                <a:srgbClr val="C7C7C7"/>
              </a:gs>
              <a:gs pos="100000">
                <a:schemeClr val="accent3">
                  <a:lumOff val="10616"/>
                </a:schemeClr>
              </a:gs>
            </a:gsLst>
            <a:lin ang="5400000"/>
          </a:gradFill>
          <a:ln w="6350">
            <a:solidFill>
              <a:schemeClr val="accent3"/>
            </a:solidFill>
            <a:miter lim="800000"/>
          </a:ln>
        </p:spPr>
        <p:txBody>
          <a:bodyPr/>
          <a:lstStyle/>
          <a:p>
            <a:pPr>
              <a:defRPr b="1" i="1">
                <a:solidFill>
                  <a:srgbClr val="FF0000"/>
                </a:solidFill>
              </a:defRPr>
            </a:pPr>
            <a:r>
              <a:t>At the end of the meeting the trainee should have a clear plan for providing the evidence needed the ES to make the required entrustment decisions</a:t>
            </a:r>
            <a:r>
              <a:rPr b="0" i="0"/>
              <a:t>.</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 name="Title 1"/>
          <p:cNvSpPr txBox="1">
            <a:spLocks noGrp="1"/>
          </p:cNvSpPr>
          <p:nvPr>
            <p:ph type="title"/>
          </p:nvPr>
        </p:nvSpPr>
        <p:spPr>
          <a:xfrm>
            <a:off x="838200" y="365125"/>
            <a:ext cx="10515600" cy="1325563"/>
          </a:xfrm>
          <a:prstGeom prst="rect">
            <a:avLst/>
          </a:prstGeom>
        </p:spPr>
        <p:txBody>
          <a:bodyPr/>
          <a:lstStyle/>
          <a:p>
            <a:r>
              <a:t>Gathering the Evidence</a:t>
            </a:r>
          </a:p>
        </p:txBody>
      </p:sp>
      <p:sp>
        <p:nvSpPr>
          <p:cNvPr id="326" name="Content Placeholder 2"/>
          <p:cNvSpPr txBox="1">
            <a:spLocks noGrp="1"/>
          </p:cNvSpPr>
          <p:nvPr>
            <p:ph type="body" idx="1"/>
          </p:nvPr>
        </p:nvSpPr>
        <p:spPr>
          <a:xfrm>
            <a:off x="838200" y="1825625"/>
            <a:ext cx="10515600" cy="4351338"/>
          </a:xfrm>
          <a:prstGeom prst="rect">
            <a:avLst/>
          </a:prstGeom>
        </p:spPr>
        <p:txBody>
          <a:bodyPr/>
          <a:lstStyle/>
          <a:p>
            <a:pPr marL="0" indent="0">
              <a:buSzTx/>
              <a:buNone/>
              <a:defRPr>
                <a:solidFill>
                  <a:schemeClr val="accent1"/>
                </a:solidFill>
              </a:defRPr>
            </a:pPr>
            <a:r>
              <a:rPr dirty="0"/>
              <a:t>Local Faculty Groups (LFG)</a:t>
            </a:r>
          </a:p>
          <a:p>
            <a:r>
              <a:rPr dirty="0"/>
              <a:t>The LFG is a group of senior clinicians (medical and non-medical) who get together to discuss trainees’ progress. The purpose is not only to make an assessment of a trainee but to determine and plan on-going training. </a:t>
            </a:r>
          </a:p>
          <a:p>
            <a:r>
              <a:rPr dirty="0"/>
              <a:t>Two models</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 name="Title 1"/>
          <p:cNvSpPr txBox="1">
            <a:spLocks noGrp="1"/>
          </p:cNvSpPr>
          <p:nvPr>
            <p:ph type="title"/>
          </p:nvPr>
        </p:nvSpPr>
        <p:spPr>
          <a:xfrm>
            <a:off x="838200" y="365125"/>
            <a:ext cx="10515600" cy="1325563"/>
          </a:xfrm>
          <a:prstGeom prst="rect">
            <a:avLst/>
          </a:prstGeom>
        </p:spPr>
        <p:txBody>
          <a:bodyPr/>
          <a:lstStyle/>
          <a:p>
            <a:r>
              <a:t>Gathering the Evidence 2</a:t>
            </a:r>
          </a:p>
        </p:txBody>
      </p:sp>
      <p:sp>
        <p:nvSpPr>
          <p:cNvPr id="329" name="Content Placeholder 2"/>
          <p:cNvSpPr txBox="1">
            <a:spLocks noGrp="1"/>
          </p:cNvSpPr>
          <p:nvPr>
            <p:ph type="body" idx="1"/>
          </p:nvPr>
        </p:nvSpPr>
        <p:spPr>
          <a:xfrm>
            <a:off x="838200" y="1825625"/>
            <a:ext cx="10515600" cy="4351338"/>
          </a:xfrm>
          <a:prstGeom prst="rect">
            <a:avLst/>
          </a:prstGeom>
        </p:spPr>
        <p:txBody>
          <a:bodyPr/>
          <a:lstStyle/>
          <a:p>
            <a:r>
              <a:t>Multi-Source Feedback</a:t>
            </a:r>
          </a:p>
          <a:p>
            <a:r>
              <a:t>Multi-Consultant Report</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Title 1"/>
          <p:cNvSpPr txBox="1">
            <a:spLocks noGrp="1"/>
          </p:cNvSpPr>
          <p:nvPr>
            <p:ph type="title"/>
          </p:nvPr>
        </p:nvSpPr>
        <p:spPr>
          <a:xfrm>
            <a:off x="609600" y="508763"/>
            <a:ext cx="10972800" cy="818440"/>
          </a:xfrm>
          <a:prstGeom prst="rect">
            <a:avLst/>
          </a:prstGeom>
        </p:spPr>
        <p:txBody>
          <a:bodyPr/>
          <a:lstStyle>
            <a:lvl1pPr>
              <a:defRPr b="1"/>
            </a:lvl1pPr>
          </a:lstStyle>
          <a:p>
            <a:r>
              <a:t>Multiple Consultant Report</a:t>
            </a:r>
          </a:p>
        </p:txBody>
      </p:sp>
      <p:sp>
        <p:nvSpPr>
          <p:cNvPr id="172" name="Content Placeholder 2"/>
          <p:cNvSpPr txBox="1">
            <a:spLocks noGrp="1"/>
          </p:cNvSpPr>
          <p:nvPr>
            <p:ph type="body" idx="1"/>
          </p:nvPr>
        </p:nvSpPr>
        <p:spPr>
          <a:xfrm>
            <a:off x="609600" y="1367713"/>
            <a:ext cx="10972800" cy="4442779"/>
          </a:xfrm>
          <a:prstGeom prst="rect">
            <a:avLst/>
          </a:prstGeom>
        </p:spPr>
        <p:txBody>
          <a:bodyPr/>
          <a:lstStyle/>
          <a:p>
            <a:pPr>
              <a:lnSpc>
                <a:spcPct val="90000"/>
              </a:lnSpc>
            </a:pPr>
            <a:r>
              <a:t>This form is designed to help to capture the opinions of consultants who have supervised the trainee in a clinical setting </a:t>
            </a:r>
          </a:p>
          <a:p>
            <a:pPr>
              <a:lnSpc>
                <a:spcPct val="90000"/>
              </a:lnSpc>
            </a:pPr>
            <a:r>
              <a:t>The MCR should be completed within three months of the end of placement </a:t>
            </a:r>
          </a:p>
          <a:p>
            <a:pPr>
              <a:lnSpc>
                <a:spcPct val="90000"/>
              </a:lnSpc>
            </a:pPr>
            <a:r>
              <a:t>Respondents should provide feedback on the doctor in training’s progress, using global anchor statements, against the CiPs</a:t>
            </a:r>
          </a:p>
          <a:p>
            <a:pPr>
              <a:lnSpc>
                <a:spcPct val="90000"/>
              </a:lnSpc>
            </a:pPr>
            <a:r>
              <a:t>It may not be possible to complete all domains, but respondents are encouraged to complete assessments for all CiPs that are relevant to the supervision of the trainee for that particular placement</a:t>
            </a:r>
          </a:p>
        </p:txBody>
      </p:sp>
    </p:spTree>
    <p:extLst>
      <p:ext uri="{BB962C8B-B14F-4D97-AF65-F5344CB8AC3E}">
        <p14:creationId xmlns:p14="http://schemas.microsoft.com/office/powerpoint/2010/main" val="1140778321"/>
      </p:ext>
    </p:extLst>
  </p:cSld>
  <p:clrMapOvr>
    <a:masterClrMapping/>
  </p:clrMapOvr>
  <mc:AlternateContent xmlns:mc="http://schemas.openxmlformats.org/markup-compatibility/2006" xmlns:p14="http://schemas.microsoft.com/office/powerpoint/2010/main">
    <mc:Choice Requires="p14">
      <p:transition spd="slow">
        <p:dissolve/>
      </p:transition>
    </mc:Choice>
    <mc:Fallback xmlns="" xmlns:mv="urn:schemas-microsoft-com:mac:vml">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Title 1"/>
          <p:cNvSpPr txBox="1">
            <a:spLocks noGrp="1"/>
          </p:cNvSpPr>
          <p:nvPr>
            <p:ph type="title"/>
          </p:nvPr>
        </p:nvSpPr>
        <p:spPr>
          <a:xfrm>
            <a:off x="609600" y="508763"/>
            <a:ext cx="10972800" cy="818440"/>
          </a:xfrm>
          <a:prstGeom prst="rect">
            <a:avLst/>
          </a:prstGeom>
        </p:spPr>
        <p:txBody>
          <a:bodyPr/>
          <a:lstStyle>
            <a:lvl1pPr>
              <a:defRPr b="1"/>
            </a:lvl1pPr>
          </a:lstStyle>
          <a:p>
            <a:r>
              <a:t>Multiple Consultant Reports</a:t>
            </a:r>
          </a:p>
        </p:txBody>
      </p:sp>
      <p:sp>
        <p:nvSpPr>
          <p:cNvPr id="177" name="Content Placeholder 2"/>
          <p:cNvSpPr txBox="1">
            <a:spLocks noGrp="1"/>
          </p:cNvSpPr>
          <p:nvPr>
            <p:ph type="body" idx="1"/>
          </p:nvPr>
        </p:nvSpPr>
        <p:spPr>
          <a:xfrm>
            <a:off x="609600" y="1367713"/>
            <a:ext cx="10972800" cy="4442779"/>
          </a:xfrm>
          <a:prstGeom prst="rect">
            <a:avLst/>
          </a:prstGeom>
        </p:spPr>
        <p:txBody>
          <a:bodyPr/>
          <a:lstStyle/>
          <a:p>
            <a:r>
              <a:t>The multiple consultant reports are vitally important in supporting educational supervisor judgements</a:t>
            </a:r>
          </a:p>
          <a:p>
            <a:r>
              <a:t>Detailed comments must be given to support any rating of below expectations</a:t>
            </a:r>
          </a:p>
          <a:p>
            <a:r>
              <a:t>Comments are encouraged for all other ratings, particularly to inform areas of excellence</a:t>
            </a:r>
          </a:p>
        </p:txBody>
      </p:sp>
    </p:spTree>
    <p:extLst>
      <p:ext uri="{BB962C8B-B14F-4D97-AF65-F5344CB8AC3E}">
        <p14:creationId xmlns:p14="http://schemas.microsoft.com/office/powerpoint/2010/main" val="2100595126"/>
      </p:ext>
    </p:extLst>
  </p:cSld>
  <p:clrMapOvr>
    <a:masterClrMapping/>
  </p:clrMapOvr>
  <mc:AlternateContent xmlns:mc="http://schemas.openxmlformats.org/markup-compatibility/2006" xmlns:p14="http://schemas.microsoft.com/office/powerpoint/2010/main">
    <mc:Choice Requires="p14">
      <p:transition spd="slow">
        <p:dissolve/>
      </p:transition>
    </mc:Choice>
    <mc:Fallback xmlns="" xmlns:mv="urn:schemas-microsoft-com:mac:vml">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 name="Title 1"/>
          <p:cNvSpPr txBox="1">
            <a:spLocks noGrp="1"/>
          </p:cNvSpPr>
          <p:nvPr>
            <p:ph type="title"/>
          </p:nvPr>
        </p:nvSpPr>
        <p:spPr>
          <a:xfrm>
            <a:off x="838200" y="365125"/>
            <a:ext cx="10515600" cy="1325563"/>
          </a:xfrm>
          <a:prstGeom prst="rect">
            <a:avLst/>
          </a:prstGeom>
        </p:spPr>
        <p:txBody>
          <a:bodyPr/>
          <a:lstStyle/>
          <a:p>
            <a:r>
              <a:t>Gathering the Evidence 3</a:t>
            </a:r>
          </a:p>
        </p:txBody>
      </p:sp>
      <p:sp>
        <p:nvSpPr>
          <p:cNvPr id="332" name="Content Placeholder 2"/>
          <p:cNvSpPr txBox="1">
            <a:spLocks noGrp="1"/>
          </p:cNvSpPr>
          <p:nvPr>
            <p:ph type="body" idx="1"/>
          </p:nvPr>
        </p:nvSpPr>
        <p:spPr>
          <a:xfrm>
            <a:off x="838200" y="1825625"/>
            <a:ext cx="10515600" cy="4351338"/>
          </a:xfrm>
          <a:prstGeom prst="rect">
            <a:avLst/>
          </a:prstGeom>
        </p:spPr>
        <p:txBody>
          <a:bodyPr/>
          <a:lstStyle/>
          <a:p>
            <a:pPr marL="0" indent="0">
              <a:buSzTx/>
              <a:buNone/>
              <a:defRPr>
                <a:solidFill>
                  <a:schemeClr val="accent1"/>
                </a:solidFill>
              </a:defRPr>
            </a:pPr>
            <a:r>
              <a:t>Supervised Learning Events</a:t>
            </a:r>
          </a:p>
          <a:p>
            <a:r>
              <a:t>Case-based Discussions</a:t>
            </a:r>
          </a:p>
          <a:p>
            <a:r>
              <a:t>Mini-CEX</a:t>
            </a:r>
          </a:p>
          <a:p>
            <a:r>
              <a:t>Acute Care Assessment Tool</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 name="Title 1"/>
          <p:cNvSpPr txBox="1">
            <a:spLocks noGrp="1"/>
          </p:cNvSpPr>
          <p:nvPr>
            <p:ph type="title"/>
          </p:nvPr>
        </p:nvSpPr>
        <p:spPr>
          <a:xfrm>
            <a:off x="838200" y="365125"/>
            <a:ext cx="10515600" cy="1325563"/>
          </a:xfrm>
          <a:prstGeom prst="rect">
            <a:avLst/>
          </a:prstGeom>
        </p:spPr>
        <p:txBody>
          <a:bodyPr/>
          <a:lstStyle/>
          <a:p>
            <a:r>
              <a:t>Gathering the Evidence 4</a:t>
            </a:r>
          </a:p>
        </p:txBody>
      </p:sp>
      <p:sp>
        <p:nvSpPr>
          <p:cNvPr id="335" name="Content Placeholder 2"/>
          <p:cNvSpPr txBox="1">
            <a:spLocks noGrp="1"/>
          </p:cNvSpPr>
          <p:nvPr>
            <p:ph type="body" idx="1"/>
          </p:nvPr>
        </p:nvSpPr>
        <p:spPr>
          <a:xfrm>
            <a:off x="838200" y="1825625"/>
            <a:ext cx="10515600" cy="4351338"/>
          </a:xfrm>
          <a:prstGeom prst="rect">
            <a:avLst/>
          </a:prstGeom>
        </p:spPr>
        <p:txBody>
          <a:bodyPr/>
          <a:lstStyle/>
          <a:p>
            <a:pPr marL="0" indent="0">
              <a:buSzTx/>
              <a:buNone/>
              <a:defRPr>
                <a:solidFill>
                  <a:schemeClr val="accent1"/>
                </a:solidFill>
              </a:defRPr>
            </a:pPr>
            <a:r>
              <a:rPr dirty="0"/>
              <a:t>Workplace-based Assessment</a:t>
            </a:r>
          </a:p>
          <a:p>
            <a:r>
              <a:rPr dirty="0"/>
              <a:t>Direct Observation of Procedural Skills</a:t>
            </a:r>
          </a:p>
          <a:p>
            <a:r>
              <a:rPr dirty="0"/>
              <a:t>Teaching Observation</a:t>
            </a:r>
          </a:p>
          <a:p>
            <a:r>
              <a:rPr dirty="0"/>
              <a:t>Quality Improvement project Assessment Tool</a:t>
            </a:r>
          </a:p>
          <a:p>
            <a:pPr marL="0" indent="0">
              <a:buSzTx/>
              <a:buNone/>
            </a:pPr>
            <a:endParaRPr dirty="0"/>
          </a:p>
          <a:p>
            <a:pPr marL="0" indent="0">
              <a:buSzTx/>
              <a:buNone/>
              <a:defRPr>
                <a:solidFill>
                  <a:schemeClr val="accent1"/>
                </a:solidFill>
              </a:defRPr>
            </a:pPr>
            <a:r>
              <a:rPr dirty="0"/>
              <a:t>Reflection (see handout)</a:t>
            </a:r>
            <a:endParaRPr lang="en-GB" dirty="0"/>
          </a:p>
          <a:p>
            <a:pPr marL="0" indent="0">
              <a:buSzTx/>
              <a:buNone/>
              <a:defRPr>
                <a:solidFill>
                  <a:schemeClr val="accent1"/>
                </a:solidFill>
              </a:defRPr>
            </a:pPr>
            <a:r>
              <a:rPr lang="en-GB" dirty="0"/>
              <a:t>MRCP</a:t>
            </a:r>
            <a:endParaRPr dirty="0"/>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 name="Title 1"/>
          <p:cNvSpPr txBox="1">
            <a:spLocks noGrp="1"/>
          </p:cNvSpPr>
          <p:nvPr>
            <p:ph type="title"/>
          </p:nvPr>
        </p:nvSpPr>
        <p:spPr>
          <a:xfrm>
            <a:off x="838200" y="365125"/>
            <a:ext cx="10515600" cy="1325563"/>
          </a:xfrm>
          <a:prstGeom prst="rect">
            <a:avLst/>
          </a:prstGeom>
        </p:spPr>
        <p:txBody>
          <a:bodyPr/>
          <a:lstStyle/>
          <a:p>
            <a:pPr defTabSz="850391">
              <a:defRPr sz="3627"/>
            </a:pPr>
            <a:r>
              <a:t>Gathering the Evidence 6</a:t>
            </a:r>
            <a:br/>
            <a:r>
              <a:rPr sz="2511">
                <a:solidFill>
                  <a:schemeClr val="accent1"/>
                </a:solidFill>
              </a:rPr>
              <a:t>Professional Development Meetings</a:t>
            </a:r>
            <a:br>
              <a:rPr sz="2511">
                <a:solidFill>
                  <a:schemeClr val="accent1"/>
                </a:solidFill>
              </a:rPr>
            </a:br>
            <a:endParaRPr sz="2511">
              <a:solidFill>
                <a:schemeClr val="accent1"/>
              </a:solidFill>
            </a:endParaRPr>
          </a:p>
        </p:txBody>
      </p:sp>
      <p:sp>
        <p:nvSpPr>
          <p:cNvPr id="338" name="Content Placeholder 2"/>
          <p:cNvSpPr txBox="1">
            <a:spLocks noGrp="1"/>
          </p:cNvSpPr>
          <p:nvPr>
            <p:ph type="body" sz="half" idx="1"/>
          </p:nvPr>
        </p:nvSpPr>
        <p:spPr>
          <a:xfrm>
            <a:off x="838199" y="1825625"/>
            <a:ext cx="4746173" cy="4351338"/>
          </a:xfrm>
          <a:prstGeom prst="rect">
            <a:avLst/>
          </a:prstGeom>
        </p:spPr>
        <p:txBody>
          <a:bodyPr/>
          <a:lstStyle/>
          <a:p>
            <a:r>
              <a:t>Meet away from the clinical area regularly to:</a:t>
            </a:r>
          </a:p>
          <a:p>
            <a:pPr marL="685800" lvl="1" indent="-228600">
              <a:spcBef>
                <a:spcPts val="500"/>
              </a:spcBef>
              <a:defRPr sz="2400"/>
            </a:pPr>
            <a:r>
              <a:t>Discuss cases </a:t>
            </a:r>
          </a:p>
          <a:p>
            <a:pPr marL="685800" lvl="1" indent="-228600">
              <a:spcBef>
                <a:spcPts val="500"/>
              </a:spcBef>
              <a:defRPr sz="2400"/>
            </a:pPr>
            <a:r>
              <a:t>Provide feedback</a:t>
            </a:r>
          </a:p>
          <a:p>
            <a:pPr marL="685800" lvl="1" indent="-228600">
              <a:spcBef>
                <a:spcPts val="500"/>
              </a:spcBef>
              <a:defRPr sz="2400"/>
            </a:pPr>
            <a:r>
              <a:t>Monitor progress of learning objectives</a:t>
            </a:r>
          </a:p>
          <a:p>
            <a:pPr marL="685800" lvl="1" indent="-228600">
              <a:spcBef>
                <a:spcPts val="500"/>
              </a:spcBef>
              <a:defRPr sz="2400"/>
            </a:pPr>
            <a:r>
              <a:t>Discuss reflections</a:t>
            </a:r>
          </a:p>
          <a:p>
            <a:pPr marL="685800" lvl="1" indent="-228600">
              <a:spcBef>
                <a:spcPts val="500"/>
              </a:spcBef>
              <a:defRPr sz="2400"/>
            </a:pPr>
            <a:r>
              <a:t>Provide careers advice </a:t>
            </a:r>
          </a:p>
          <a:p>
            <a:pPr marL="685800" lvl="1" indent="-228600">
              <a:spcBef>
                <a:spcPts val="500"/>
              </a:spcBef>
              <a:defRPr sz="2400"/>
            </a:pPr>
            <a:r>
              <a:t>Monitor and update the trainees’ PDP </a:t>
            </a:r>
          </a:p>
        </p:txBody>
      </p:sp>
      <p:sp>
        <p:nvSpPr>
          <p:cNvPr id="339" name="TextBox 3"/>
          <p:cNvSpPr txBox="1"/>
          <p:nvPr/>
        </p:nvSpPr>
        <p:spPr>
          <a:xfrm>
            <a:off x="5900056" y="1937656"/>
            <a:ext cx="5301344" cy="3291841"/>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lIns="45719" rIns="45719">
            <a:spAutoFit/>
          </a:bodyPr>
          <a:lstStyle/>
          <a:p>
            <a:pPr marL="742950" lvl="1" indent="-285750">
              <a:buSzPct val="100000"/>
              <a:buFont typeface="Arial"/>
              <a:buChar char="•"/>
              <a:defRPr sz="2400"/>
            </a:pPr>
            <a:r>
              <a:t>Record meeting key discussion points and outcomes using the </a:t>
            </a:r>
            <a:r>
              <a:rPr b="1" i="1"/>
              <a:t>Additional Meeting Form</a:t>
            </a:r>
          </a:p>
          <a:p>
            <a:pPr marL="742950" lvl="1" indent="-285750">
              <a:buSzPct val="100000"/>
              <a:buFont typeface="Arial"/>
              <a:buChar char="•"/>
              <a:defRPr sz="2400"/>
            </a:pPr>
            <a:r>
              <a:t>Record progress against the CiPs by updating the comments in the CiP section of the portfolio.</a:t>
            </a:r>
          </a:p>
          <a:p>
            <a:pPr marL="742950" lvl="1" indent="-285750">
              <a:buSzPct val="100000"/>
              <a:buFont typeface="Arial"/>
              <a:buChar char="•"/>
              <a:defRPr sz="2400"/>
            </a:pPr>
            <a:r>
              <a:t>Provide support around other issues that the trainee may be encountering.</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8"/>
          <p:cNvGrpSpPr/>
          <p:nvPr/>
        </p:nvGrpSpPr>
        <p:grpSpPr>
          <a:xfrm>
            <a:off x="1876421" y="231076"/>
            <a:ext cx="9677403" cy="938390"/>
            <a:chOff x="0" y="0"/>
            <a:chExt cx="9677401" cy="938389"/>
          </a:xfrm>
        </p:grpSpPr>
        <p:grpSp>
          <p:nvGrpSpPr>
            <p:cNvPr id="3" name="Group 23"/>
            <p:cNvGrpSpPr/>
            <p:nvPr/>
          </p:nvGrpSpPr>
          <p:grpSpPr>
            <a:xfrm>
              <a:off x="0" y="0"/>
              <a:ext cx="9677402" cy="369331"/>
              <a:chOff x="0" y="0"/>
              <a:chExt cx="9677401" cy="369330"/>
            </a:xfrm>
          </p:grpSpPr>
          <p:grpSp>
            <p:nvGrpSpPr>
              <p:cNvPr id="4" name="Rectangle 3"/>
              <p:cNvGrpSpPr/>
              <p:nvPr/>
            </p:nvGrpSpPr>
            <p:grpSpPr>
              <a:xfrm>
                <a:off x="-1" y="-1"/>
                <a:ext cx="806451" cy="369332"/>
                <a:chOff x="0" y="0"/>
                <a:chExt cx="806449" cy="369330"/>
              </a:xfrm>
            </p:grpSpPr>
            <p:sp>
              <p:nvSpPr>
                <p:cNvPr id="341" name="Rectangle"/>
                <p:cNvSpPr/>
                <p:nvPr/>
              </p:nvSpPr>
              <p:spPr>
                <a:xfrm>
                  <a:off x="0" y="-1"/>
                  <a:ext cx="806450" cy="369332"/>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342" name="Aug"/>
                <p:cNvSpPr txBox="1"/>
                <p:nvPr/>
              </p:nvSpPr>
              <p:spPr>
                <a:xfrm>
                  <a:off x="0" y="5595"/>
                  <a:ext cx="806450" cy="358140"/>
                </a:xfrm>
                <a:prstGeom prst="rect">
                  <a:avLst/>
                </a:prstGeom>
                <a:no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a:solidFill>
                        <a:srgbClr val="FFFFFF"/>
                      </a:solidFill>
                    </a:defRPr>
                  </a:lvl1pPr>
                </a:lstStyle>
                <a:p>
                  <a:r>
                    <a:t>Aug</a:t>
                  </a:r>
                </a:p>
              </p:txBody>
            </p:sp>
          </p:grpSp>
          <p:grpSp>
            <p:nvGrpSpPr>
              <p:cNvPr id="5" name="Rectangle 4"/>
              <p:cNvGrpSpPr/>
              <p:nvPr/>
            </p:nvGrpSpPr>
            <p:grpSpPr>
              <a:xfrm>
                <a:off x="806449" y="-1"/>
                <a:ext cx="806451" cy="369332"/>
                <a:chOff x="0" y="0"/>
                <a:chExt cx="806449" cy="369330"/>
              </a:xfrm>
            </p:grpSpPr>
            <p:sp>
              <p:nvSpPr>
                <p:cNvPr id="344" name="Rectangle"/>
                <p:cNvSpPr/>
                <p:nvPr/>
              </p:nvSpPr>
              <p:spPr>
                <a:xfrm>
                  <a:off x="0" y="-1"/>
                  <a:ext cx="806450" cy="369332"/>
                </a:xfrm>
                <a:prstGeom prst="rect">
                  <a:avLst/>
                </a:prstGeom>
                <a:solidFill>
                  <a:srgbClr val="8FAADC"/>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345" name="Sept"/>
                <p:cNvSpPr txBox="1"/>
                <p:nvPr/>
              </p:nvSpPr>
              <p:spPr>
                <a:xfrm>
                  <a:off x="0" y="5595"/>
                  <a:ext cx="806450" cy="358140"/>
                </a:xfrm>
                <a:prstGeom prst="rect">
                  <a:avLst/>
                </a:prstGeom>
                <a:no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a:solidFill>
                        <a:srgbClr val="FFFFFF"/>
                      </a:solidFill>
                    </a:defRPr>
                  </a:lvl1pPr>
                </a:lstStyle>
                <a:p>
                  <a:r>
                    <a:t>Sept</a:t>
                  </a:r>
                </a:p>
              </p:txBody>
            </p:sp>
          </p:grpSp>
          <p:grpSp>
            <p:nvGrpSpPr>
              <p:cNvPr id="6" name="Rectangle 5"/>
              <p:cNvGrpSpPr/>
              <p:nvPr/>
            </p:nvGrpSpPr>
            <p:grpSpPr>
              <a:xfrm>
                <a:off x="1612900" y="-1"/>
                <a:ext cx="806450" cy="369332"/>
                <a:chOff x="0" y="0"/>
                <a:chExt cx="806449" cy="369330"/>
              </a:xfrm>
            </p:grpSpPr>
            <p:sp>
              <p:nvSpPr>
                <p:cNvPr id="347" name="Rectangle"/>
                <p:cNvSpPr/>
                <p:nvPr/>
              </p:nvSpPr>
              <p:spPr>
                <a:xfrm>
                  <a:off x="0" y="-1"/>
                  <a:ext cx="806450" cy="369332"/>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348" name="Oct"/>
                <p:cNvSpPr txBox="1"/>
                <p:nvPr/>
              </p:nvSpPr>
              <p:spPr>
                <a:xfrm>
                  <a:off x="0" y="5595"/>
                  <a:ext cx="806450" cy="358140"/>
                </a:xfrm>
                <a:prstGeom prst="rect">
                  <a:avLst/>
                </a:prstGeom>
                <a:no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a:solidFill>
                        <a:srgbClr val="FFFFFF"/>
                      </a:solidFill>
                    </a:defRPr>
                  </a:lvl1pPr>
                </a:lstStyle>
                <a:p>
                  <a:r>
                    <a:t>Oct</a:t>
                  </a:r>
                </a:p>
              </p:txBody>
            </p:sp>
          </p:grpSp>
          <p:grpSp>
            <p:nvGrpSpPr>
              <p:cNvPr id="7" name="Rectangle 6"/>
              <p:cNvGrpSpPr/>
              <p:nvPr/>
            </p:nvGrpSpPr>
            <p:grpSpPr>
              <a:xfrm>
                <a:off x="2419350" y="-1"/>
                <a:ext cx="806451" cy="369332"/>
                <a:chOff x="0" y="0"/>
                <a:chExt cx="806449" cy="369330"/>
              </a:xfrm>
            </p:grpSpPr>
            <p:sp>
              <p:nvSpPr>
                <p:cNvPr id="350" name="Rectangle"/>
                <p:cNvSpPr/>
                <p:nvPr/>
              </p:nvSpPr>
              <p:spPr>
                <a:xfrm>
                  <a:off x="0" y="-1"/>
                  <a:ext cx="806450" cy="369332"/>
                </a:xfrm>
                <a:prstGeom prst="rect">
                  <a:avLst/>
                </a:prstGeom>
                <a:solidFill>
                  <a:srgbClr val="8FAADC"/>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351" name="Nov"/>
                <p:cNvSpPr txBox="1"/>
                <p:nvPr/>
              </p:nvSpPr>
              <p:spPr>
                <a:xfrm>
                  <a:off x="0" y="5595"/>
                  <a:ext cx="806450" cy="358140"/>
                </a:xfrm>
                <a:prstGeom prst="rect">
                  <a:avLst/>
                </a:prstGeom>
                <a:no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a:solidFill>
                        <a:srgbClr val="FFFFFF"/>
                      </a:solidFill>
                    </a:defRPr>
                  </a:lvl1pPr>
                </a:lstStyle>
                <a:p>
                  <a:r>
                    <a:t>Nov</a:t>
                  </a:r>
                </a:p>
              </p:txBody>
            </p:sp>
          </p:grpSp>
          <p:grpSp>
            <p:nvGrpSpPr>
              <p:cNvPr id="8" name="Rectangle 7"/>
              <p:cNvGrpSpPr/>
              <p:nvPr/>
            </p:nvGrpSpPr>
            <p:grpSpPr>
              <a:xfrm>
                <a:off x="3225800" y="-1"/>
                <a:ext cx="806451" cy="369332"/>
                <a:chOff x="0" y="0"/>
                <a:chExt cx="806449" cy="369330"/>
              </a:xfrm>
            </p:grpSpPr>
            <p:sp>
              <p:nvSpPr>
                <p:cNvPr id="353" name="Rectangle"/>
                <p:cNvSpPr/>
                <p:nvPr/>
              </p:nvSpPr>
              <p:spPr>
                <a:xfrm>
                  <a:off x="0" y="-1"/>
                  <a:ext cx="806450" cy="369332"/>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354" name="Dec"/>
                <p:cNvSpPr txBox="1"/>
                <p:nvPr/>
              </p:nvSpPr>
              <p:spPr>
                <a:xfrm>
                  <a:off x="0" y="5595"/>
                  <a:ext cx="806450" cy="358140"/>
                </a:xfrm>
                <a:prstGeom prst="rect">
                  <a:avLst/>
                </a:prstGeom>
                <a:no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a:solidFill>
                        <a:srgbClr val="FFFFFF"/>
                      </a:solidFill>
                    </a:defRPr>
                  </a:lvl1pPr>
                </a:lstStyle>
                <a:p>
                  <a:r>
                    <a:t>Dec</a:t>
                  </a:r>
                </a:p>
              </p:txBody>
            </p:sp>
          </p:grpSp>
          <p:grpSp>
            <p:nvGrpSpPr>
              <p:cNvPr id="9" name="Rectangle 8"/>
              <p:cNvGrpSpPr/>
              <p:nvPr/>
            </p:nvGrpSpPr>
            <p:grpSpPr>
              <a:xfrm>
                <a:off x="4032250" y="-1"/>
                <a:ext cx="806451" cy="369332"/>
                <a:chOff x="0" y="0"/>
                <a:chExt cx="806449" cy="369330"/>
              </a:xfrm>
            </p:grpSpPr>
            <p:sp>
              <p:nvSpPr>
                <p:cNvPr id="356" name="Rectangle"/>
                <p:cNvSpPr/>
                <p:nvPr/>
              </p:nvSpPr>
              <p:spPr>
                <a:xfrm>
                  <a:off x="0" y="-1"/>
                  <a:ext cx="806450" cy="369332"/>
                </a:xfrm>
                <a:prstGeom prst="rect">
                  <a:avLst/>
                </a:prstGeom>
                <a:solidFill>
                  <a:srgbClr val="8FAADC"/>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357" name="Jan"/>
                <p:cNvSpPr txBox="1"/>
                <p:nvPr/>
              </p:nvSpPr>
              <p:spPr>
                <a:xfrm>
                  <a:off x="0" y="5595"/>
                  <a:ext cx="806450" cy="358140"/>
                </a:xfrm>
                <a:prstGeom prst="rect">
                  <a:avLst/>
                </a:prstGeom>
                <a:no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a:solidFill>
                        <a:srgbClr val="FFFFFF"/>
                      </a:solidFill>
                    </a:defRPr>
                  </a:lvl1pPr>
                </a:lstStyle>
                <a:p>
                  <a:r>
                    <a:t>Jan</a:t>
                  </a:r>
                </a:p>
              </p:txBody>
            </p:sp>
          </p:grpSp>
          <p:grpSp>
            <p:nvGrpSpPr>
              <p:cNvPr id="10" name="Rectangle 9"/>
              <p:cNvGrpSpPr/>
              <p:nvPr/>
            </p:nvGrpSpPr>
            <p:grpSpPr>
              <a:xfrm>
                <a:off x="4838700" y="-1"/>
                <a:ext cx="806451" cy="369332"/>
                <a:chOff x="0" y="0"/>
                <a:chExt cx="806449" cy="369330"/>
              </a:xfrm>
            </p:grpSpPr>
            <p:sp>
              <p:nvSpPr>
                <p:cNvPr id="359" name="Rectangle"/>
                <p:cNvSpPr/>
                <p:nvPr/>
              </p:nvSpPr>
              <p:spPr>
                <a:xfrm>
                  <a:off x="0" y="-1"/>
                  <a:ext cx="806450" cy="369332"/>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360" name="Feb"/>
                <p:cNvSpPr txBox="1"/>
                <p:nvPr/>
              </p:nvSpPr>
              <p:spPr>
                <a:xfrm>
                  <a:off x="0" y="5595"/>
                  <a:ext cx="806450" cy="358140"/>
                </a:xfrm>
                <a:prstGeom prst="rect">
                  <a:avLst/>
                </a:prstGeom>
                <a:no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a:solidFill>
                        <a:srgbClr val="FFFFFF"/>
                      </a:solidFill>
                    </a:defRPr>
                  </a:lvl1pPr>
                </a:lstStyle>
                <a:p>
                  <a:r>
                    <a:t>Feb</a:t>
                  </a:r>
                </a:p>
              </p:txBody>
            </p:sp>
          </p:grpSp>
          <p:grpSp>
            <p:nvGrpSpPr>
              <p:cNvPr id="11" name="Rectangle 10"/>
              <p:cNvGrpSpPr/>
              <p:nvPr/>
            </p:nvGrpSpPr>
            <p:grpSpPr>
              <a:xfrm>
                <a:off x="5645150" y="-1"/>
                <a:ext cx="806451" cy="369332"/>
                <a:chOff x="0" y="0"/>
                <a:chExt cx="806449" cy="369330"/>
              </a:xfrm>
            </p:grpSpPr>
            <p:sp>
              <p:nvSpPr>
                <p:cNvPr id="362" name="Rectangle"/>
                <p:cNvSpPr/>
                <p:nvPr/>
              </p:nvSpPr>
              <p:spPr>
                <a:xfrm>
                  <a:off x="0" y="-1"/>
                  <a:ext cx="806450" cy="369332"/>
                </a:xfrm>
                <a:prstGeom prst="rect">
                  <a:avLst/>
                </a:prstGeom>
                <a:solidFill>
                  <a:srgbClr val="8FAADC"/>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363" name="Mar"/>
                <p:cNvSpPr txBox="1"/>
                <p:nvPr/>
              </p:nvSpPr>
              <p:spPr>
                <a:xfrm>
                  <a:off x="0" y="5595"/>
                  <a:ext cx="806450" cy="358140"/>
                </a:xfrm>
                <a:prstGeom prst="rect">
                  <a:avLst/>
                </a:prstGeom>
                <a:no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a:solidFill>
                        <a:srgbClr val="FFFFFF"/>
                      </a:solidFill>
                    </a:defRPr>
                  </a:lvl1pPr>
                </a:lstStyle>
                <a:p>
                  <a:r>
                    <a:t>Mar</a:t>
                  </a:r>
                </a:p>
              </p:txBody>
            </p:sp>
          </p:grpSp>
          <p:grpSp>
            <p:nvGrpSpPr>
              <p:cNvPr id="12" name="Rectangle 11"/>
              <p:cNvGrpSpPr/>
              <p:nvPr/>
            </p:nvGrpSpPr>
            <p:grpSpPr>
              <a:xfrm>
                <a:off x="6451600" y="-1"/>
                <a:ext cx="806451" cy="369332"/>
                <a:chOff x="0" y="0"/>
                <a:chExt cx="806449" cy="369330"/>
              </a:xfrm>
            </p:grpSpPr>
            <p:sp>
              <p:nvSpPr>
                <p:cNvPr id="365" name="Rectangle"/>
                <p:cNvSpPr/>
                <p:nvPr/>
              </p:nvSpPr>
              <p:spPr>
                <a:xfrm>
                  <a:off x="0" y="-1"/>
                  <a:ext cx="806450" cy="369332"/>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366" name="Apr"/>
                <p:cNvSpPr txBox="1"/>
                <p:nvPr/>
              </p:nvSpPr>
              <p:spPr>
                <a:xfrm>
                  <a:off x="0" y="5595"/>
                  <a:ext cx="806450" cy="358140"/>
                </a:xfrm>
                <a:prstGeom prst="rect">
                  <a:avLst/>
                </a:prstGeom>
                <a:no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a:solidFill>
                        <a:srgbClr val="FFFFFF"/>
                      </a:solidFill>
                    </a:defRPr>
                  </a:lvl1pPr>
                </a:lstStyle>
                <a:p>
                  <a:r>
                    <a:t>Apr</a:t>
                  </a:r>
                </a:p>
              </p:txBody>
            </p:sp>
          </p:grpSp>
          <p:grpSp>
            <p:nvGrpSpPr>
              <p:cNvPr id="13" name="Rectangle 12"/>
              <p:cNvGrpSpPr/>
              <p:nvPr/>
            </p:nvGrpSpPr>
            <p:grpSpPr>
              <a:xfrm>
                <a:off x="7258050" y="-1"/>
                <a:ext cx="806451" cy="369332"/>
                <a:chOff x="0" y="0"/>
                <a:chExt cx="806449" cy="369330"/>
              </a:xfrm>
            </p:grpSpPr>
            <p:sp>
              <p:nvSpPr>
                <p:cNvPr id="368" name="Rectangle"/>
                <p:cNvSpPr/>
                <p:nvPr/>
              </p:nvSpPr>
              <p:spPr>
                <a:xfrm>
                  <a:off x="0" y="-1"/>
                  <a:ext cx="806450" cy="369332"/>
                </a:xfrm>
                <a:prstGeom prst="rect">
                  <a:avLst/>
                </a:prstGeom>
                <a:solidFill>
                  <a:srgbClr val="8FAADC"/>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369" name="May"/>
                <p:cNvSpPr txBox="1"/>
                <p:nvPr/>
              </p:nvSpPr>
              <p:spPr>
                <a:xfrm>
                  <a:off x="0" y="5595"/>
                  <a:ext cx="806450" cy="358140"/>
                </a:xfrm>
                <a:prstGeom prst="rect">
                  <a:avLst/>
                </a:prstGeom>
                <a:no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a:solidFill>
                        <a:srgbClr val="FFFFFF"/>
                      </a:solidFill>
                    </a:defRPr>
                  </a:lvl1pPr>
                </a:lstStyle>
                <a:p>
                  <a:r>
                    <a:t>May</a:t>
                  </a:r>
                </a:p>
              </p:txBody>
            </p:sp>
          </p:grpSp>
          <p:grpSp>
            <p:nvGrpSpPr>
              <p:cNvPr id="14" name="Rectangle 13"/>
              <p:cNvGrpSpPr/>
              <p:nvPr/>
            </p:nvGrpSpPr>
            <p:grpSpPr>
              <a:xfrm>
                <a:off x="8064500" y="-1"/>
                <a:ext cx="806451" cy="369332"/>
                <a:chOff x="0" y="0"/>
                <a:chExt cx="806449" cy="369330"/>
              </a:xfrm>
            </p:grpSpPr>
            <p:sp>
              <p:nvSpPr>
                <p:cNvPr id="371" name="Rectangle"/>
                <p:cNvSpPr/>
                <p:nvPr/>
              </p:nvSpPr>
              <p:spPr>
                <a:xfrm>
                  <a:off x="0" y="-1"/>
                  <a:ext cx="806450" cy="369332"/>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372" name="Jun"/>
                <p:cNvSpPr txBox="1"/>
                <p:nvPr/>
              </p:nvSpPr>
              <p:spPr>
                <a:xfrm>
                  <a:off x="0" y="5595"/>
                  <a:ext cx="806450" cy="358140"/>
                </a:xfrm>
                <a:prstGeom prst="rect">
                  <a:avLst/>
                </a:prstGeom>
                <a:no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a:solidFill>
                        <a:srgbClr val="FFFFFF"/>
                      </a:solidFill>
                    </a:defRPr>
                  </a:lvl1pPr>
                </a:lstStyle>
                <a:p>
                  <a:r>
                    <a:t>Jun</a:t>
                  </a:r>
                </a:p>
              </p:txBody>
            </p:sp>
          </p:grpSp>
          <p:grpSp>
            <p:nvGrpSpPr>
              <p:cNvPr id="15" name="Rectangle 14"/>
              <p:cNvGrpSpPr/>
              <p:nvPr/>
            </p:nvGrpSpPr>
            <p:grpSpPr>
              <a:xfrm>
                <a:off x="8870950" y="-1"/>
                <a:ext cx="806451" cy="369332"/>
                <a:chOff x="0" y="0"/>
                <a:chExt cx="806449" cy="369330"/>
              </a:xfrm>
            </p:grpSpPr>
            <p:sp>
              <p:nvSpPr>
                <p:cNvPr id="374" name="Rectangle"/>
                <p:cNvSpPr/>
                <p:nvPr/>
              </p:nvSpPr>
              <p:spPr>
                <a:xfrm>
                  <a:off x="0" y="-1"/>
                  <a:ext cx="806450" cy="369332"/>
                </a:xfrm>
                <a:prstGeom prst="rect">
                  <a:avLst/>
                </a:prstGeom>
                <a:solidFill>
                  <a:srgbClr val="8FAADC"/>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375" name="Jul"/>
                <p:cNvSpPr txBox="1"/>
                <p:nvPr/>
              </p:nvSpPr>
              <p:spPr>
                <a:xfrm>
                  <a:off x="0" y="5595"/>
                  <a:ext cx="806450" cy="358140"/>
                </a:xfrm>
                <a:prstGeom prst="rect">
                  <a:avLst/>
                </a:prstGeom>
                <a:no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a:solidFill>
                        <a:srgbClr val="FFFFFF"/>
                      </a:solidFill>
                    </a:defRPr>
                  </a:lvl1pPr>
                </a:lstStyle>
                <a:p>
                  <a:r>
                    <a:t>Jul</a:t>
                  </a:r>
                </a:p>
              </p:txBody>
            </p:sp>
          </p:grpSp>
        </p:grpSp>
        <p:sp>
          <p:nvSpPr>
            <p:cNvPr id="378" name="TextBox 24"/>
            <p:cNvSpPr txBox="1"/>
            <p:nvPr/>
          </p:nvSpPr>
          <p:spPr>
            <a:xfrm>
              <a:off x="0" y="573642"/>
              <a:ext cx="3225801" cy="358141"/>
            </a:xfrm>
            <a:prstGeom prst="rect">
              <a:avLst/>
            </a:prstGeom>
            <a:solidFill>
              <a:srgbClr val="FFD966"/>
            </a:solid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spAutoFit/>
            </a:bodyPr>
            <a:lstStyle>
              <a:lvl1pPr algn="ctr"/>
            </a:lstStyle>
            <a:p>
              <a:r>
                <a:t>Placement 1</a:t>
              </a:r>
            </a:p>
          </p:txBody>
        </p:sp>
        <p:sp>
          <p:nvSpPr>
            <p:cNvPr id="379" name="TextBox 25"/>
            <p:cNvSpPr txBox="1"/>
            <p:nvPr/>
          </p:nvSpPr>
          <p:spPr>
            <a:xfrm>
              <a:off x="3225801" y="580249"/>
              <a:ext cx="3225801" cy="358141"/>
            </a:xfrm>
            <a:prstGeom prst="rect">
              <a:avLst/>
            </a:prstGeom>
            <a:solidFill>
              <a:srgbClr val="BF9000"/>
            </a:solid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spAutoFit/>
            </a:bodyPr>
            <a:lstStyle>
              <a:lvl1pPr algn="ctr"/>
            </a:lstStyle>
            <a:p>
              <a:r>
                <a:t>Placement 2</a:t>
              </a:r>
            </a:p>
          </p:txBody>
        </p:sp>
        <p:sp>
          <p:nvSpPr>
            <p:cNvPr id="380" name="TextBox 26"/>
            <p:cNvSpPr txBox="1"/>
            <p:nvPr/>
          </p:nvSpPr>
          <p:spPr>
            <a:xfrm>
              <a:off x="6451601" y="573642"/>
              <a:ext cx="3225801" cy="358141"/>
            </a:xfrm>
            <a:prstGeom prst="rect">
              <a:avLst/>
            </a:prstGeom>
            <a:solidFill>
              <a:schemeClr val="accent4"/>
            </a:solid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spAutoFit/>
            </a:bodyPr>
            <a:lstStyle>
              <a:lvl1pPr algn="ctr"/>
            </a:lstStyle>
            <a:p>
              <a:r>
                <a:t>Placement 3</a:t>
              </a:r>
            </a:p>
          </p:txBody>
        </p:sp>
      </p:grpSp>
      <p:sp>
        <p:nvSpPr>
          <p:cNvPr id="382" name="TextBox 22"/>
          <p:cNvSpPr txBox="1"/>
          <p:nvPr/>
        </p:nvSpPr>
        <p:spPr>
          <a:xfrm>
            <a:off x="121068" y="4021597"/>
            <a:ext cx="1828801" cy="815341"/>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lIns="45719" rIns="45719">
            <a:spAutoFit/>
          </a:bodyPr>
          <a:lstStyle>
            <a:lvl1pPr algn="r">
              <a:defRPr sz="1600"/>
            </a:lvl1pPr>
          </a:lstStyle>
          <a:p>
            <a:r>
              <a:t>Professional Development Meetings</a:t>
            </a:r>
          </a:p>
        </p:txBody>
      </p:sp>
      <p:sp>
        <p:nvSpPr>
          <p:cNvPr id="383" name="TextBox 15"/>
          <p:cNvSpPr txBox="1"/>
          <p:nvPr/>
        </p:nvSpPr>
        <p:spPr>
          <a:xfrm>
            <a:off x="747969" y="2304977"/>
            <a:ext cx="1132843" cy="574041"/>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lIns="45719" rIns="45719">
            <a:spAutoFit/>
          </a:bodyPr>
          <a:lstStyle>
            <a:lvl1pPr algn="r">
              <a:defRPr sz="1600"/>
            </a:lvl1pPr>
          </a:lstStyle>
          <a:p>
            <a:r>
              <a:t>Induction Meeting</a:t>
            </a:r>
          </a:p>
        </p:txBody>
      </p:sp>
      <p:sp>
        <p:nvSpPr>
          <p:cNvPr id="384" name="TextBox 16"/>
          <p:cNvSpPr txBox="1"/>
          <p:nvPr/>
        </p:nvSpPr>
        <p:spPr>
          <a:xfrm>
            <a:off x="747970" y="1244827"/>
            <a:ext cx="1132843" cy="574041"/>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lIns="45719" rIns="45719">
            <a:spAutoFit/>
          </a:bodyPr>
          <a:lstStyle>
            <a:lvl1pPr algn="r">
              <a:defRPr sz="1600"/>
            </a:lvl1pPr>
          </a:lstStyle>
          <a:p>
            <a:r>
              <a:t>Trust Induction</a:t>
            </a:r>
          </a:p>
        </p:txBody>
      </p:sp>
      <p:sp>
        <p:nvSpPr>
          <p:cNvPr id="385" name="TextBox 17"/>
          <p:cNvSpPr txBox="1"/>
          <p:nvPr/>
        </p:nvSpPr>
        <p:spPr>
          <a:xfrm>
            <a:off x="360672" y="2829362"/>
            <a:ext cx="1520139" cy="599441"/>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lIns="45719" rIns="45719">
            <a:spAutoFit/>
          </a:bodyPr>
          <a:lstStyle/>
          <a:p>
            <a:pPr algn="r">
              <a:defRPr sz="1600"/>
            </a:pPr>
            <a:r>
              <a:t>Programme</a:t>
            </a:r>
            <a:r>
              <a:rPr sz="1800"/>
              <a:t> </a:t>
            </a:r>
            <a:r>
              <a:t>Induction</a:t>
            </a:r>
          </a:p>
        </p:txBody>
      </p:sp>
      <p:sp>
        <p:nvSpPr>
          <p:cNvPr id="386" name="TextBox 18"/>
          <p:cNvSpPr txBox="1"/>
          <p:nvPr/>
        </p:nvSpPr>
        <p:spPr>
          <a:xfrm>
            <a:off x="1428114" y="5168805"/>
            <a:ext cx="452696" cy="332741"/>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r">
              <a:defRPr sz="1600"/>
            </a:lvl1pPr>
          </a:lstStyle>
          <a:p>
            <a:r>
              <a:t>MSF</a:t>
            </a:r>
          </a:p>
        </p:txBody>
      </p:sp>
      <p:sp>
        <p:nvSpPr>
          <p:cNvPr id="387" name="TextBox 21"/>
          <p:cNvSpPr txBox="1"/>
          <p:nvPr/>
        </p:nvSpPr>
        <p:spPr>
          <a:xfrm>
            <a:off x="1057165" y="5849437"/>
            <a:ext cx="813322" cy="332741"/>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lIns="45719" rIns="45719">
            <a:spAutoFit/>
          </a:bodyPr>
          <a:lstStyle>
            <a:lvl1pPr algn="r">
              <a:defRPr sz="1600"/>
            </a:lvl1pPr>
          </a:lstStyle>
          <a:p>
            <a:r>
              <a:t>SLEs</a:t>
            </a:r>
          </a:p>
        </p:txBody>
      </p:sp>
      <p:sp>
        <p:nvSpPr>
          <p:cNvPr id="388" name="TextBox 27"/>
          <p:cNvSpPr txBox="1"/>
          <p:nvPr/>
        </p:nvSpPr>
        <p:spPr>
          <a:xfrm>
            <a:off x="634855" y="3417572"/>
            <a:ext cx="1235631" cy="332741"/>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r">
              <a:defRPr sz="1600"/>
            </a:lvl1pPr>
          </a:lstStyle>
          <a:p>
            <a:r>
              <a:t>CS Induction</a:t>
            </a:r>
          </a:p>
        </p:txBody>
      </p:sp>
      <p:sp>
        <p:nvSpPr>
          <p:cNvPr id="389" name="TextBox 28"/>
          <p:cNvSpPr txBox="1"/>
          <p:nvPr/>
        </p:nvSpPr>
        <p:spPr>
          <a:xfrm>
            <a:off x="670380" y="3747494"/>
            <a:ext cx="1210431" cy="332741"/>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r">
              <a:defRPr sz="1600"/>
            </a:lvl1pPr>
          </a:lstStyle>
          <a:p>
            <a:r>
              <a:t>CS appraisal</a:t>
            </a:r>
          </a:p>
        </p:txBody>
      </p:sp>
      <p:sp>
        <p:nvSpPr>
          <p:cNvPr id="390" name="TextBox 29"/>
          <p:cNvSpPr txBox="1"/>
          <p:nvPr/>
        </p:nvSpPr>
        <p:spPr>
          <a:xfrm>
            <a:off x="441738" y="1757296"/>
            <a:ext cx="1442679" cy="574041"/>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lIns="45719" rIns="45719">
            <a:spAutoFit/>
          </a:bodyPr>
          <a:lstStyle>
            <a:lvl1pPr algn="r">
              <a:defRPr sz="1600"/>
            </a:lvl1pPr>
          </a:lstStyle>
          <a:p>
            <a:r>
              <a:t>Placement Induction</a:t>
            </a:r>
          </a:p>
        </p:txBody>
      </p:sp>
      <p:sp>
        <p:nvSpPr>
          <p:cNvPr id="391" name="Straight Connector 31"/>
          <p:cNvSpPr/>
          <p:nvPr/>
        </p:nvSpPr>
        <p:spPr>
          <a:xfrm>
            <a:off x="1880810" y="1307436"/>
            <a:ext cx="1" cy="410655"/>
          </a:xfrm>
          <a:prstGeom prst="line">
            <a:avLst/>
          </a:prstGeom>
          <a:ln w="25400">
            <a:solidFill>
              <a:srgbClr val="FF0000"/>
            </a:solidFill>
            <a:miter/>
          </a:ln>
        </p:spPr>
        <p:txBody>
          <a:bodyPr lIns="45719" rIns="45719"/>
          <a:lstStyle/>
          <a:p>
            <a:endParaRPr/>
          </a:p>
        </p:txBody>
      </p:sp>
      <p:sp>
        <p:nvSpPr>
          <p:cNvPr id="392" name="Straight Connector 32"/>
          <p:cNvSpPr/>
          <p:nvPr/>
        </p:nvSpPr>
        <p:spPr>
          <a:xfrm>
            <a:off x="1880810" y="1864710"/>
            <a:ext cx="1" cy="410655"/>
          </a:xfrm>
          <a:prstGeom prst="line">
            <a:avLst/>
          </a:prstGeom>
          <a:ln w="25400">
            <a:solidFill>
              <a:srgbClr val="FF0000"/>
            </a:solidFill>
            <a:miter/>
          </a:ln>
        </p:spPr>
        <p:txBody>
          <a:bodyPr lIns="45719" rIns="45719"/>
          <a:lstStyle/>
          <a:p>
            <a:endParaRPr/>
          </a:p>
        </p:txBody>
      </p:sp>
      <p:sp>
        <p:nvSpPr>
          <p:cNvPr id="393" name="Rectangle 34"/>
          <p:cNvSpPr/>
          <p:nvPr/>
        </p:nvSpPr>
        <p:spPr>
          <a:xfrm>
            <a:off x="1880810" y="2975772"/>
            <a:ext cx="819772" cy="300614"/>
          </a:xfrm>
          <a:prstGeom prst="rect">
            <a:avLst/>
          </a:prstGeom>
          <a:solidFill>
            <a:srgbClr val="A9D18E"/>
          </a:solidFill>
          <a:ln w="12700">
            <a:solidFill>
              <a:srgbClr val="32538F"/>
            </a:solidFill>
            <a:miter/>
          </a:ln>
        </p:spPr>
        <p:txBody>
          <a:bodyPr lIns="45719" rIns="45719" anchor="ctr"/>
          <a:lstStyle/>
          <a:p>
            <a:pPr algn="ctr">
              <a:defRPr>
                <a:solidFill>
                  <a:srgbClr val="FFFFFF"/>
                </a:solidFill>
              </a:defRPr>
            </a:pPr>
            <a:endParaRPr/>
          </a:p>
        </p:txBody>
      </p:sp>
      <p:sp>
        <p:nvSpPr>
          <p:cNvPr id="394" name="Rectangle 35"/>
          <p:cNvSpPr/>
          <p:nvPr/>
        </p:nvSpPr>
        <p:spPr>
          <a:xfrm>
            <a:off x="1880810" y="2456385"/>
            <a:ext cx="819772" cy="300614"/>
          </a:xfrm>
          <a:prstGeom prst="rect">
            <a:avLst/>
          </a:prstGeom>
          <a:solidFill>
            <a:srgbClr val="A9D18E"/>
          </a:solidFill>
          <a:ln w="12700">
            <a:solidFill>
              <a:srgbClr val="32538F"/>
            </a:solidFill>
            <a:miter/>
          </a:ln>
        </p:spPr>
        <p:txBody>
          <a:bodyPr lIns="45719" rIns="45719" anchor="ctr"/>
          <a:lstStyle/>
          <a:p>
            <a:pPr algn="ctr">
              <a:defRPr>
                <a:solidFill>
                  <a:srgbClr val="FFFFFF"/>
                </a:solidFill>
              </a:defRPr>
            </a:pPr>
            <a:endParaRPr/>
          </a:p>
        </p:txBody>
      </p:sp>
      <p:sp>
        <p:nvSpPr>
          <p:cNvPr id="395" name="Rectangle 36"/>
          <p:cNvSpPr/>
          <p:nvPr/>
        </p:nvSpPr>
        <p:spPr>
          <a:xfrm>
            <a:off x="1880810" y="3428839"/>
            <a:ext cx="819772" cy="300614"/>
          </a:xfrm>
          <a:prstGeom prst="rect">
            <a:avLst/>
          </a:prstGeom>
          <a:solidFill>
            <a:srgbClr val="C9C9C9"/>
          </a:solidFill>
          <a:ln w="12700">
            <a:solidFill>
              <a:srgbClr val="32538F"/>
            </a:solidFill>
            <a:miter/>
          </a:ln>
        </p:spPr>
        <p:txBody>
          <a:bodyPr lIns="45719" rIns="45719" anchor="ctr"/>
          <a:lstStyle/>
          <a:p>
            <a:pPr algn="ctr">
              <a:defRPr>
                <a:solidFill>
                  <a:srgbClr val="FFFFFF"/>
                </a:solidFill>
              </a:defRPr>
            </a:pPr>
            <a:endParaRPr/>
          </a:p>
        </p:txBody>
      </p:sp>
      <p:sp>
        <p:nvSpPr>
          <p:cNvPr id="396" name="Rectangle 38"/>
          <p:cNvSpPr/>
          <p:nvPr/>
        </p:nvSpPr>
        <p:spPr>
          <a:xfrm>
            <a:off x="5149594" y="3420373"/>
            <a:ext cx="819772" cy="300614"/>
          </a:xfrm>
          <a:prstGeom prst="rect">
            <a:avLst/>
          </a:prstGeom>
          <a:solidFill>
            <a:srgbClr val="C9C9C9"/>
          </a:solidFill>
          <a:ln w="12700">
            <a:solidFill>
              <a:srgbClr val="32538F"/>
            </a:solidFill>
            <a:miter/>
          </a:ln>
        </p:spPr>
        <p:txBody>
          <a:bodyPr lIns="45719" rIns="45719" anchor="ctr"/>
          <a:lstStyle/>
          <a:p>
            <a:pPr algn="ctr">
              <a:defRPr>
                <a:solidFill>
                  <a:srgbClr val="FFFFFF"/>
                </a:solidFill>
              </a:defRPr>
            </a:pPr>
            <a:endParaRPr/>
          </a:p>
        </p:txBody>
      </p:sp>
      <p:sp>
        <p:nvSpPr>
          <p:cNvPr id="397" name="Rectangle 39"/>
          <p:cNvSpPr/>
          <p:nvPr/>
        </p:nvSpPr>
        <p:spPr>
          <a:xfrm>
            <a:off x="8451943" y="3428839"/>
            <a:ext cx="819772" cy="300614"/>
          </a:xfrm>
          <a:prstGeom prst="rect">
            <a:avLst/>
          </a:prstGeom>
          <a:solidFill>
            <a:srgbClr val="C9C9C9"/>
          </a:solidFill>
          <a:ln w="12700">
            <a:solidFill>
              <a:srgbClr val="32538F"/>
            </a:solidFill>
            <a:miter/>
          </a:ln>
        </p:spPr>
        <p:txBody>
          <a:bodyPr lIns="45719" rIns="45719" anchor="ctr"/>
          <a:lstStyle/>
          <a:p>
            <a:pPr algn="ctr">
              <a:defRPr>
                <a:solidFill>
                  <a:srgbClr val="FFFFFF"/>
                </a:solidFill>
              </a:defRPr>
            </a:pPr>
            <a:endParaRPr/>
          </a:p>
        </p:txBody>
      </p:sp>
      <p:sp>
        <p:nvSpPr>
          <p:cNvPr id="398" name="Rectangle 40"/>
          <p:cNvSpPr/>
          <p:nvPr/>
        </p:nvSpPr>
        <p:spPr>
          <a:xfrm>
            <a:off x="4346606" y="3720986"/>
            <a:ext cx="819772" cy="300614"/>
          </a:xfrm>
          <a:prstGeom prst="rect">
            <a:avLst/>
          </a:prstGeom>
          <a:solidFill>
            <a:srgbClr val="E7E6E6"/>
          </a:solidFill>
          <a:ln w="12700">
            <a:solidFill>
              <a:srgbClr val="32538F"/>
            </a:solidFill>
            <a:miter/>
          </a:ln>
        </p:spPr>
        <p:txBody>
          <a:bodyPr lIns="45719" rIns="45719" anchor="ctr"/>
          <a:lstStyle/>
          <a:p>
            <a:pPr algn="ctr">
              <a:defRPr>
                <a:solidFill>
                  <a:srgbClr val="FFFFFF"/>
                </a:solidFill>
              </a:defRPr>
            </a:pPr>
            <a:endParaRPr/>
          </a:p>
        </p:txBody>
      </p:sp>
      <p:sp>
        <p:nvSpPr>
          <p:cNvPr id="399" name="Rectangle 41"/>
          <p:cNvSpPr/>
          <p:nvPr/>
        </p:nvSpPr>
        <p:spPr>
          <a:xfrm>
            <a:off x="7608923" y="3740260"/>
            <a:ext cx="819772" cy="300614"/>
          </a:xfrm>
          <a:prstGeom prst="rect">
            <a:avLst/>
          </a:prstGeom>
          <a:solidFill>
            <a:srgbClr val="E7E6E6"/>
          </a:solidFill>
          <a:ln w="12700">
            <a:solidFill>
              <a:srgbClr val="32538F"/>
            </a:solidFill>
            <a:miter/>
          </a:ln>
        </p:spPr>
        <p:txBody>
          <a:bodyPr lIns="45719" rIns="45719" anchor="ctr"/>
          <a:lstStyle/>
          <a:p>
            <a:pPr algn="ctr">
              <a:defRPr>
                <a:solidFill>
                  <a:srgbClr val="FFFFFF"/>
                </a:solidFill>
              </a:defRPr>
            </a:pPr>
            <a:endParaRPr/>
          </a:p>
        </p:txBody>
      </p:sp>
      <p:sp>
        <p:nvSpPr>
          <p:cNvPr id="400" name="Rectangle 42"/>
          <p:cNvSpPr/>
          <p:nvPr/>
        </p:nvSpPr>
        <p:spPr>
          <a:xfrm>
            <a:off x="9248478" y="3735744"/>
            <a:ext cx="819772" cy="300614"/>
          </a:xfrm>
          <a:prstGeom prst="rect">
            <a:avLst/>
          </a:prstGeom>
          <a:solidFill>
            <a:srgbClr val="E7E6E6"/>
          </a:solidFill>
          <a:ln w="12700">
            <a:solidFill>
              <a:srgbClr val="32538F"/>
            </a:solidFill>
            <a:miter/>
          </a:ln>
        </p:spPr>
        <p:txBody>
          <a:bodyPr lIns="45719" rIns="45719" anchor="ctr"/>
          <a:lstStyle/>
          <a:p>
            <a:pPr algn="ctr">
              <a:defRPr>
                <a:solidFill>
                  <a:srgbClr val="FFFFFF"/>
                </a:solidFill>
              </a:defRPr>
            </a:pPr>
            <a:endParaRPr/>
          </a:p>
        </p:txBody>
      </p:sp>
      <p:sp>
        <p:nvSpPr>
          <p:cNvPr id="401" name="TextBox 19"/>
          <p:cNvSpPr txBox="1"/>
          <p:nvPr/>
        </p:nvSpPr>
        <p:spPr>
          <a:xfrm>
            <a:off x="1437836" y="4818193"/>
            <a:ext cx="451109" cy="332741"/>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r">
              <a:defRPr sz="1600"/>
            </a:lvl1pPr>
          </a:lstStyle>
          <a:p>
            <a:r>
              <a:t>LFG</a:t>
            </a:r>
          </a:p>
        </p:txBody>
      </p:sp>
      <p:grpSp>
        <p:nvGrpSpPr>
          <p:cNvPr id="16" name="Group 74"/>
          <p:cNvGrpSpPr/>
          <p:nvPr/>
        </p:nvGrpSpPr>
        <p:grpSpPr>
          <a:xfrm>
            <a:off x="2717917" y="4768448"/>
            <a:ext cx="1639562" cy="380019"/>
            <a:chOff x="0" y="0"/>
            <a:chExt cx="1639560" cy="380018"/>
          </a:xfrm>
        </p:grpSpPr>
        <p:sp>
          <p:nvSpPr>
            <p:cNvPr id="402" name="Straight Connector 70"/>
            <p:cNvSpPr/>
            <p:nvPr/>
          </p:nvSpPr>
          <p:spPr>
            <a:xfrm flipH="1">
              <a:off x="-1" y="1289"/>
              <a:ext cx="1" cy="378730"/>
            </a:xfrm>
            <a:prstGeom prst="line">
              <a:avLst/>
            </a:prstGeom>
            <a:noFill/>
            <a:ln w="25400" cap="flat">
              <a:solidFill>
                <a:schemeClr val="accent1"/>
              </a:solidFill>
              <a:prstDash val="solid"/>
              <a:miter lim="800000"/>
            </a:ln>
            <a:effectLst/>
          </p:spPr>
          <p:txBody>
            <a:bodyPr wrap="square" lIns="45719" tIns="45719" rIns="45719" bIns="45719" numCol="1" anchor="t">
              <a:noAutofit/>
            </a:bodyPr>
            <a:lstStyle/>
            <a:p>
              <a:endParaRPr/>
            </a:p>
          </p:txBody>
        </p:sp>
        <p:sp>
          <p:nvSpPr>
            <p:cNvPr id="403" name="Straight Connector 72"/>
            <p:cNvSpPr/>
            <p:nvPr/>
          </p:nvSpPr>
          <p:spPr>
            <a:xfrm>
              <a:off x="819783" y="-1"/>
              <a:ext cx="1" cy="378731"/>
            </a:xfrm>
            <a:prstGeom prst="line">
              <a:avLst/>
            </a:prstGeom>
            <a:noFill/>
            <a:ln w="25400" cap="flat">
              <a:solidFill>
                <a:schemeClr val="accent1"/>
              </a:solidFill>
              <a:prstDash val="solid"/>
              <a:miter lim="800000"/>
            </a:ln>
            <a:effectLst/>
          </p:spPr>
          <p:txBody>
            <a:bodyPr wrap="square" lIns="45719" tIns="45719" rIns="45719" bIns="45719" numCol="1" anchor="t">
              <a:noAutofit/>
            </a:bodyPr>
            <a:lstStyle/>
            <a:p>
              <a:endParaRPr/>
            </a:p>
          </p:txBody>
        </p:sp>
        <p:sp>
          <p:nvSpPr>
            <p:cNvPr id="404" name="Straight Connector 73"/>
            <p:cNvSpPr/>
            <p:nvPr/>
          </p:nvSpPr>
          <p:spPr>
            <a:xfrm>
              <a:off x="1639560" y="-1"/>
              <a:ext cx="1" cy="378731"/>
            </a:xfrm>
            <a:prstGeom prst="line">
              <a:avLst/>
            </a:prstGeom>
            <a:noFill/>
            <a:ln w="25400" cap="flat">
              <a:solidFill>
                <a:schemeClr val="accent1"/>
              </a:solidFill>
              <a:prstDash val="solid"/>
              <a:miter lim="800000"/>
            </a:ln>
            <a:effectLst/>
          </p:spPr>
          <p:txBody>
            <a:bodyPr wrap="square" lIns="45719" tIns="45719" rIns="45719" bIns="45719" numCol="1" anchor="t">
              <a:noAutofit/>
            </a:bodyPr>
            <a:lstStyle/>
            <a:p>
              <a:endParaRPr/>
            </a:p>
          </p:txBody>
        </p:sp>
      </p:grpSp>
      <p:grpSp>
        <p:nvGrpSpPr>
          <p:cNvPr id="17" name="Group 75"/>
          <p:cNvGrpSpPr/>
          <p:nvPr/>
        </p:nvGrpSpPr>
        <p:grpSpPr>
          <a:xfrm>
            <a:off x="5177247" y="4756577"/>
            <a:ext cx="1639561" cy="380019"/>
            <a:chOff x="0" y="0"/>
            <a:chExt cx="1639560" cy="380018"/>
          </a:xfrm>
        </p:grpSpPr>
        <p:sp>
          <p:nvSpPr>
            <p:cNvPr id="406" name="Straight Connector 76"/>
            <p:cNvSpPr/>
            <p:nvPr/>
          </p:nvSpPr>
          <p:spPr>
            <a:xfrm flipH="1">
              <a:off x="-1" y="1289"/>
              <a:ext cx="1" cy="378730"/>
            </a:xfrm>
            <a:prstGeom prst="line">
              <a:avLst/>
            </a:prstGeom>
            <a:noFill/>
            <a:ln w="25400" cap="flat">
              <a:solidFill>
                <a:schemeClr val="accent1"/>
              </a:solidFill>
              <a:prstDash val="solid"/>
              <a:miter lim="800000"/>
            </a:ln>
            <a:effectLst/>
          </p:spPr>
          <p:txBody>
            <a:bodyPr wrap="square" lIns="45719" tIns="45719" rIns="45719" bIns="45719" numCol="1" anchor="t">
              <a:noAutofit/>
            </a:bodyPr>
            <a:lstStyle/>
            <a:p>
              <a:endParaRPr/>
            </a:p>
          </p:txBody>
        </p:sp>
        <p:sp>
          <p:nvSpPr>
            <p:cNvPr id="407" name="Straight Connector 77"/>
            <p:cNvSpPr/>
            <p:nvPr/>
          </p:nvSpPr>
          <p:spPr>
            <a:xfrm>
              <a:off x="819783" y="-1"/>
              <a:ext cx="1" cy="378731"/>
            </a:xfrm>
            <a:prstGeom prst="line">
              <a:avLst/>
            </a:prstGeom>
            <a:noFill/>
            <a:ln w="25400" cap="flat">
              <a:solidFill>
                <a:schemeClr val="accent1"/>
              </a:solidFill>
              <a:prstDash val="solid"/>
              <a:miter lim="800000"/>
            </a:ln>
            <a:effectLst/>
          </p:spPr>
          <p:txBody>
            <a:bodyPr wrap="square" lIns="45719" tIns="45719" rIns="45719" bIns="45719" numCol="1" anchor="t">
              <a:noAutofit/>
            </a:bodyPr>
            <a:lstStyle/>
            <a:p>
              <a:endParaRPr/>
            </a:p>
          </p:txBody>
        </p:sp>
        <p:sp>
          <p:nvSpPr>
            <p:cNvPr id="408" name="Straight Connector 78"/>
            <p:cNvSpPr/>
            <p:nvPr/>
          </p:nvSpPr>
          <p:spPr>
            <a:xfrm>
              <a:off x="1639560" y="-1"/>
              <a:ext cx="1" cy="378731"/>
            </a:xfrm>
            <a:prstGeom prst="line">
              <a:avLst/>
            </a:prstGeom>
            <a:noFill/>
            <a:ln w="25400" cap="flat">
              <a:solidFill>
                <a:schemeClr val="accent1"/>
              </a:solidFill>
              <a:prstDash val="solid"/>
              <a:miter lim="800000"/>
            </a:ln>
            <a:effectLst/>
          </p:spPr>
          <p:txBody>
            <a:bodyPr wrap="square" lIns="45719" tIns="45719" rIns="45719" bIns="45719" numCol="1" anchor="t">
              <a:noAutofit/>
            </a:bodyPr>
            <a:lstStyle/>
            <a:p>
              <a:endParaRPr/>
            </a:p>
          </p:txBody>
        </p:sp>
      </p:grpSp>
      <p:grpSp>
        <p:nvGrpSpPr>
          <p:cNvPr id="18" name="Group 79"/>
          <p:cNvGrpSpPr/>
          <p:nvPr/>
        </p:nvGrpSpPr>
        <p:grpSpPr>
          <a:xfrm>
            <a:off x="7649495" y="4756577"/>
            <a:ext cx="1639561" cy="380019"/>
            <a:chOff x="0" y="0"/>
            <a:chExt cx="1639560" cy="380018"/>
          </a:xfrm>
        </p:grpSpPr>
        <p:sp>
          <p:nvSpPr>
            <p:cNvPr id="410" name="Straight Connector 80"/>
            <p:cNvSpPr/>
            <p:nvPr/>
          </p:nvSpPr>
          <p:spPr>
            <a:xfrm flipH="1">
              <a:off x="-1" y="1289"/>
              <a:ext cx="1" cy="378730"/>
            </a:xfrm>
            <a:prstGeom prst="line">
              <a:avLst/>
            </a:prstGeom>
            <a:noFill/>
            <a:ln w="25400" cap="flat">
              <a:solidFill>
                <a:schemeClr val="accent1"/>
              </a:solidFill>
              <a:prstDash val="solid"/>
              <a:miter lim="800000"/>
            </a:ln>
            <a:effectLst/>
          </p:spPr>
          <p:txBody>
            <a:bodyPr wrap="square" lIns="45719" tIns="45719" rIns="45719" bIns="45719" numCol="1" anchor="t">
              <a:noAutofit/>
            </a:bodyPr>
            <a:lstStyle/>
            <a:p>
              <a:endParaRPr/>
            </a:p>
          </p:txBody>
        </p:sp>
        <p:sp>
          <p:nvSpPr>
            <p:cNvPr id="411" name="Straight Connector 81"/>
            <p:cNvSpPr/>
            <p:nvPr/>
          </p:nvSpPr>
          <p:spPr>
            <a:xfrm>
              <a:off x="819783" y="-1"/>
              <a:ext cx="1" cy="378731"/>
            </a:xfrm>
            <a:prstGeom prst="line">
              <a:avLst/>
            </a:prstGeom>
            <a:noFill/>
            <a:ln w="25400" cap="flat">
              <a:solidFill>
                <a:schemeClr val="accent1"/>
              </a:solidFill>
              <a:prstDash val="solid"/>
              <a:miter lim="800000"/>
            </a:ln>
            <a:effectLst/>
          </p:spPr>
          <p:txBody>
            <a:bodyPr wrap="square" lIns="45719" tIns="45719" rIns="45719" bIns="45719" numCol="1" anchor="t">
              <a:noAutofit/>
            </a:bodyPr>
            <a:lstStyle/>
            <a:p>
              <a:endParaRPr/>
            </a:p>
          </p:txBody>
        </p:sp>
        <p:sp>
          <p:nvSpPr>
            <p:cNvPr id="412" name="Straight Connector 82"/>
            <p:cNvSpPr/>
            <p:nvPr/>
          </p:nvSpPr>
          <p:spPr>
            <a:xfrm>
              <a:off x="1639560" y="-1"/>
              <a:ext cx="1" cy="378731"/>
            </a:xfrm>
            <a:prstGeom prst="line">
              <a:avLst/>
            </a:prstGeom>
            <a:noFill/>
            <a:ln w="25400" cap="flat">
              <a:solidFill>
                <a:schemeClr val="accent1"/>
              </a:solidFill>
              <a:prstDash val="solid"/>
              <a:miter lim="800000"/>
            </a:ln>
            <a:effectLst/>
          </p:spPr>
          <p:txBody>
            <a:bodyPr wrap="square" lIns="45719" tIns="45719" rIns="45719" bIns="45719" numCol="1" anchor="t">
              <a:noAutofit/>
            </a:bodyPr>
            <a:lstStyle/>
            <a:p>
              <a:endParaRPr/>
            </a:p>
          </p:txBody>
        </p:sp>
      </p:grpSp>
      <p:sp>
        <p:nvSpPr>
          <p:cNvPr id="414" name="Straight Connector 84"/>
          <p:cNvSpPr/>
          <p:nvPr/>
        </p:nvSpPr>
        <p:spPr>
          <a:xfrm>
            <a:off x="10151722" y="4769737"/>
            <a:ext cx="1" cy="378731"/>
          </a:xfrm>
          <a:prstGeom prst="line">
            <a:avLst/>
          </a:prstGeom>
          <a:ln w="25400">
            <a:solidFill>
              <a:schemeClr val="accent1"/>
            </a:solidFill>
            <a:miter/>
          </a:ln>
        </p:spPr>
        <p:txBody>
          <a:bodyPr lIns="45719" rIns="45719"/>
          <a:lstStyle/>
          <a:p>
            <a:endParaRPr/>
          </a:p>
        </p:txBody>
      </p:sp>
      <p:sp>
        <p:nvSpPr>
          <p:cNvPr id="415" name="Straight Connector 85"/>
          <p:cNvSpPr/>
          <p:nvPr/>
        </p:nvSpPr>
        <p:spPr>
          <a:xfrm>
            <a:off x="10971504" y="4768448"/>
            <a:ext cx="1" cy="378731"/>
          </a:xfrm>
          <a:prstGeom prst="line">
            <a:avLst/>
          </a:prstGeom>
          <a:ln w="25400">
            <a:solidFill>
              <a:schemeClr val="accent1"/>
            </a:solidFill>
            <a:miter/>
          </a:ln>
        </p:spPr>
        <p:txBody>
          <a:bodyPr lIns="45719" rIns="45719"/>
          <a:lstStyle/>
          <a:p>
            <a:endParaRPr/>
          </a:p>
        </p:txBody>
      </p:sp>
      <p:grpSp>
        <p:nvGrpSpPr>
          <p:cNvPr id="19" name="Group 90"/>
          <p:cNvGrpSpPr/>
          <p:nvPr/>
        </p:nvGrpSpPr>
        <p:grpSpPr>
          <a:xfrm>
            <a:off x="2494326" y="4151145"/>
            <a:ext cx="8803594" cy="416133"/>
            <a:chOff x="0" y="0"/>
            <a:chExt cx="8803593" cy="416132"/>
          </a:xfrm>
        </p:grpSpPr>
        <p:grpSp>
          <p:nvGrpSpPr>
            <p:cNvPr id="20" name="Group 47"/>
            <p:cNvGrpSpPr/>
            <p:nvPr/>
          </p:nvGrpSpPr>
          <p:grpSpPr>
            <a:xfrm>
              <a:off x="380837" y="5477"/>
              <a:ext cx="1249031" cy="410656"/>
              <a:chOff x="0" y="0"/>
              <a:chExt cx="1249029" cy="410655"/>
            </a:xfrm>
          </p:grpSpPr>
          <p:sp>
            <p:nvSpPr>
              <p:cNvPr id="416" name="Straight Connector 43"/>
              <p:cNvSpPr/>
              <p:nvPr/>
            </p:nvSpPr>
            <p:spPr>
              <a:xfrm flipH="1">
                <a:off x="-1"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sp>
            <p:nvSpPr>
              <p:cNvPr id="417" name="Straight Connector 44"/>
              <p:cNvSpPr/>
              <p:nvPr/>
            </p:nvSpPr>
            <p:spPr>
              <a:xfrm flipH="1">
                <a:off x="396978"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sp>
            <p:nvSpPr>
              <p:cNvPr id="418" name="Straight Connector 45"/>
              <p:cNvSpPr/>
              <p:nvPr/>
            </p:nvSpPr>
            <p:spPr>
              <a:xfrm>
                <a:off x="823004"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sp>
            <p:nvSpPr>
              <p:cNvPr id="419" name="Straight Connector 46"/>
              <p:cNvSpPr/>
              <p:nvPr/>
            </p:nvSpPr>
            <p:spPr>
              <a:xfrm>
                <a:off x="1249029"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grpSp>
        <p:grpSp>
          <p:nvGrpSpPr>
            <p:cNvPr id="21" name="Group 48"/>
            <p:cNvGrpSpPr/>
            <p:nvPr/>
          </p:nvGrpSpPr>
          <p:grpSpPr>
            <a:xfrm>
              <a:off x="2076867" y="-1"/>
              <a:ext cx="1249031" cy="410656"/>
              <a:chOff x="0" y="0"/>
              <a:chExt cx="1249029" cy="410655"/>
            </a:xfrm>
          </p:grpSpPr>
          <p:sp>
            <p:nvSpPr>
              <p:cNvPr id="421" name="Straight Connector 49"/>
              <p:cNvSpPr/>
              <p:nvPr/>
            </p:nvSpPr>
            <p:spPr>
              <a:xfrm flipH="1">
                <a:off x="-1"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sp>
            <p:nvSpPr>
              <p:cNvPr id="422" name="Straight Connector 50"/>
              <p:cNvSpPr/>
              <p:nvPr/>
            </p:nvSpPr>
            <p:spPr>
              <a:xfrm flipH="1">
                <a:off x="396978"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sp>
            <p:nvSpPr>
              <p:cNvPr id="423" name="Straight Connector 51"/>
              <p:cNvSpPr/>
              <p:nvPr/>
            </p:nvSpPr>
            <p:spPr>
              <a:xfrm>
                <a:off x="823004"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sp>
            <p:nvSpPr>
              <p:cNvPr id="424" name="Straight Connector 52"/>
              <p:cNvSpPr/>
              <p:nvPr/>
            </p:nvSpPr>
            <p:spPr>
              <a:xfrm>
                <a:off x="1249029"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grpSp>
        <p:grpSp>
          <p:nvGrpSpPr>
            <p:cNvPr id="22" name="Group 53"/>
            <p:cNvGrpSpPr/>
            <p:nvPr/>
          </p:nvGrpSpPr>
          <p:grpSpPr>
            <a:xfrm>
              <a:off x="3772898" y="-1"/>
              <a:ext cx="1249030" cy="410656"/>
              <a:chOff x="0" y="0"/>
              <a:chExt cx="1249029" cy="410655"/>
            </a:xfrm>
          </p:grpSpPr>
          <p:sp>
            <p:nvSpPr>
              <p:cNvPr id="426" name="Straight Connector 54"/>
              <p:cNvSpPr/>
              <p:nvPr/>
            </p:nvSpPr>
            <p:spPr>
              <a:xfrm flipH="1">
                <a:off x="-1"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sp>
            <p:nvSpPr>
              <p:cNvPr id="427" name="Straight Connector 55"/>
              <p:cNvSpPr/>
              <p:nvPr/>
            </p:nvSpPr>
            <p:spPr>
              <a:xfrm flipH="1">
                <a:off x="396978"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sp>
            <p:nvSpPr>
              <p:cNvPr id="428" name="Straight Connector 56"/>
              <p:cNvSpPr/>
              <p:nvPr/>
            </p:nvSpPr>
            <p:spPr>
              <a:xfrm>
                <a:off x="823004"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sp>
            <p:nvSpPr>
              <p:cNvPr id="429" name="Straight Connector 57"/>
              <p:cNvSpPr/>
              <p:nvPr/>
            </p:nvSpPr>
            <p:spPr>
              <a:xfrm>
                <a:off x="1249029"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grpSp>
        <p:grpSp>
          <p:nvGrpSpPr>
            <p:cNvPr id="23" name="Group 58"/>
            <p:cNvGrpSpPr/>
            <p:nvPr/>
          </p:nvGrpSpPr>
          <p:grpSpPr>
            <a:xfrm>
              <a:off x="5447953" y="-1"/>
              <a:ext cx="1249031" cy="410656"/>
              <a:chOff x="0" y="0"/>
              <a:chExt cx="1249029" cy="410655"/>
            </a:xfrm>
          </p:grpSpPr>
          <p:sp>
            <p:nvSpPr>
              <p:cNvPr id="431" name="Straight Connector 59"/>
              <p:cNvSpPr/>
              <p:nvPr/>
            </p:nvSpPr>
            <p:spPr>
              <a:xfrm flipH="1">
                <a:off x="-1"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sp>
            <p:nvSpPr>
              <p:cNvPr id="432" name="Straight Connector 60"/>
              <p:cNvSpPr/>
              <p:nvPr/>
            </p:nvSpPr>
            <p:spPr>
              <a:xfrm flipH="1">
                <a:off x="396978"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sp>
            <p:nvSpPr>
              <p:cNvPr id="433" name="Straight Connector 61"/>
              <p:cNvSpPr/>
              <p:nvPr/>
            </p:nvSpPr>
            <p:spPr>
              <a:xfrm>
                <a:off x="823004"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sp>
            <p:nvSpPr>
              <p:cNvPr id="434" name="Straight Connector 62"/>
              <p:cNvSpPr/>
              <p:nvPr/>
            </p:nvSpPr>
            <p:spPr>
              <a:xfrm>
                <a:off x="1249029"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grpSp>
        <p:sp>
          <p:nvSpPr>
            <p:cNvPr id="436" name="Straight Connector 64"/>
            <p:cNvSpPr/>
            <p:nvPr/>
          </p:nvSpPr>
          <p:spPr>
            <a:xfrm>
              <a:off x="7106882"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sp>
          <p:nvSpPr>
            <p:cNvPr id="437" name="Straight Connector 65"/>
            <p:cNvSpPr/>
            <p:nvPr/>
          </p:nvSpPr>
          <p:spPr>
            <a:xfrm>
              <a:off x="7503861"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sp>
          <p:nvSpPr>
            <p:cNvPr id="438" name="Straight Connector 66"/>
            <p:cNvSpPr/>
            <p:nvPr/>
          </p:nvSpPr>
          <p:spPr>
            <a:xfrm>
              <a:off x="7929887"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sp>
          <p:nvSpPr>
            <p:cNvPr id="439" name="Straight Connector 67"/>
            <p:cNvSpPr/>
            <p:nvPr/>
          </p:nvSpPr>
          <p:spPr>
            <a:xfrm>
              <a:off x="8355912"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sp>
          <p:nvSpPr>
            <p:cNvPr id="440" name="Straight Connector 68"/>
            <p:cNvSpPr/>
            <p:nvPr/>
          </p:nvSpPr>
          <p:spPr>
            <a:xfrm flipH="1">
              <a:off x="0"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sp>
          <p:nvSpPr>
            <p:cNvPr id="441" name="Straight Connector 87"/>
            <p:cNvSpPr/>
            <p:nvPr/>
          </p:nvSpPr>
          <p:spPr>
            <a:xfrm>
              <a:off x="8803593"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grpSp>
      <p:sp>
        <p:nvSpPr>
          <p:cNvPr id="443" name="Rectangle 92"/>
          <p:cNvSpPr/>
          <p:nvPr/>
        </p:nvSpPr>
        <p:spPr>
          <a:xfrm>
            <a:off x="3919928" y="5276808"/>
            <a:ext cx="819772" cy="300614"/>
          </a:xfrm>
          <a:prstGeom prst="rect">
            <a:avLst/>
          </a:prstGeom>
          <a:solidFill>
            <a:srgbClr val="FFFF00"/>
          </a:solidFill>
          <a:ln w="12700">
            <a:solidFill>
              <a:srgbClr val="32538F"/>
            </a:solidFill>
            <a:miter/>
          </a:ln>
        </p:spPr>
        <p:txBody>
          <a:bodyPr lIns="45719" rIns="45719" anchor="ctr"/>
          <a:lstStyle/>
          <a:p>
            <a:pPr algn="ctr">
              <a:defRPr>
                <a:solidFill>
                  <a:srgbClr val="FFFFFF"/>
                </a:solidFill>
              </a:defRPr>
            </a:pPr>
            <a:endParaRPr/>
          </a:p>
        </p:txBody>
      </p:sp>
      <p:sp>
        <p:nvSpPr>
          <p:cNvPr id="444" name="TextBox 96"/>
          <p:cNvSpPr txBox="1"/>
          <p:nvPr/>
        </p:nvSpPr>
        <p:spPr>
          <a:xfrm>
            <a:off x="1382369" y="5533863"/>
            <a:ext cx="488117" cy="332741"/>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r">
              <a:defRPr sz="1600"/>
            </a:lvl1pPr>
          </a:lstStyle>
          <a:p>
            <a:r>
              <a:t>MCR</a:t>
            </a:r>
          </a:p>
        </p:txBody>
      </p:sp>
      <p:sp>
        <p:nvSpPr>
          <p:cNvPr id="445" name="Oval 97"/>
          <p:cNvSpPr/>
          <p:nvPr/>
        </p:nvSpPr>
        <p:spPr>
          <a:xfrm>
            <a:off x="2282392" y="5609904"/>
            <a:ext cx="203619" cy="174303"/>
          </a:xfrm>
          <a:prstGeom prst="ellipse">
            <a:avLst/>
          </a:prstGeom>
          <a:solidFill>
            <a:schemeClr val="accent1"/>
          </a:solidFill>
          <a:ln w="12700">
            <a:solidFill>
              <a:srgbClr val="32538F"/>
            </a:solidFill>
            <a:miter/>
          </a:ln>
        </p:spPr>
        <p:txBody>
          <a:bodyPr lIns="45719" rIns="45719" anchor="ctr"/>
          <a:lstStyle/>
          <a:p>
            <a:pPr algn="ctr">
              <a:defRPr>
                <a:solidFill>
                  <a:srgbClr val="FFFFFF"/>
                </a:solidFill>
              </a:defRPr>
            </a:pPr>
            <a:endParaRPr/>
          </a:p>
        </p:txBody>
      </p:sp>
      <p:sp>
        <p:nvSpPr>
          <p:cNvPr id="446" name="Oval 98"/>
          <p:cNvSpPr/>
          <p:nvPr/>
        </p:nvSpPr>
        <p:spPr>
          <a:xfrm>
            <a:off x="3255224" y="5609904"/>
            <a:ext cx="203619" cy="174303"/>
          </a:xfrm>
          <a:prstGeom prst="ellipse">
            <a:avLst/>
          </a:prstGeom>
          <a:solidFill>
            <a:schemeClr val="accent1"/>
          </a:solidFill>
          <a:ln w="12700">
            <a:solidFill>
              <a:srgbClr val="32538F"/>
            </a:solidFill>
            <a:miter/>
          </a:ln>
        </p:spPr>
        <p:txBody>
          <a:bodyPr lIns="45719" rIns="45719" anchor="ctr"/>
          <a:lstStyle/>
          <a:p>
            <a:pPr algn="ctr">
              <a:defRPr>
                <a:solidFill>
                  <a:srgbClr val="FFFFFF"/>
                </a:solidFill>
              </a:defRPr>
            </a:pPr>
            <a:endParaRPr/>
          </a:p>
        </p:txBody>
      </p:sp>
      <p:sp>
        <p:nvSpPr>
          <p:cNvPr id="447" name="Oval 99"/>
          <p:cNvSpPr/>
          <p:nvPr/>
        </p:nvSpPr>
        <p:spPr>
          <a:xfrm>
            <a:off x="4843579" y="5609904"/>
            <a:ext cx="203619" cy="174303"/>
          </a:xfrm>
          <a:prstGeom prst="ellipse">
            <a:avLst/>
          </a:prstGeom>
          <a:solidFill>
            <a:schemeClr val="accent1"/>
          </a:solidFill>
          <a:ln w="12700">
            <a:solidFill>
              <a:srgbClr val="32538F"/>
            </a:solidFill>
            <a:miter/>
          </a:ln>
        </p:spPr>
        <p:txBody>
          <a:bodyPr lIns="45719" rIns="45719" anchor="ctr"/>
          <a:lstStyle/>
          <a:p>
            <a:pPr algn="ctr">
              <a:defRPr>
                <a:solidFill>
                  <a:srgbClr val="FFFFFF"/>
                </a:solidFill>
              </a:defRPr>
            </a:pPr>
            <a:endParaRPr/>
          </a:p>
        </p:txBody>
      </p:sp>
      <p:sp>
        <p:nvSpPr>
          <p:cNvPr id="448" name="Oval 100"/>
          <p:cNvSpPr/>
          <p:nvPr/>
        </p:nvSpPr>
        <p:spPr>
          <a:xfrm>
            <a:off x="6165415" y="5609904"/>
            <a:ext cx="203619" cy="174303"/>
          </a:xfrm>
          <a:prstGeom prst="ellipse">
            <a:avLst/>
          </a:prstGeom>
          <a:solidFill>
            <a:schemeClr val="accent1"/>
          </a:solidFill>
          <a:ln w="12700">
            <a:solidFill>
              <a:srgbClr val="32538F"/>
            </a:solidFill>
            <a:miter/>
          </a:ln>
        </p:spPr>
        <p:txBody>
          <a:bodyPr lIns="45719" rIns="45719" anchor="ctr"/>
          <a:lstStyle/>
          <a:p>
            <a:pPr algn="ctr">
              <a:defRPr>
                <a:solidFill>
                  <a:srgbClr val="FFFFFF"/>
                </a:solidFill>
              </a:defRPr>
            </a:pPr>
            <a:endParaRPr/>
          </a:p>
        </p:txBody>
      </p:sp>
      <p:sp>
        <p:nvSpPr>
          <p:cNvPr id="449" name="Oval 101"/>
          <p:cNvSpPr/>
          <p:nvPr/>
        </p:nvSpPr>
        <p:spPr>
          <a:xfrm>
            <a:off x="7396463" y="5609904"/>
            <a:ext cx="203619" cy="174303"/>
          </a:xfrm>
          <a:prstGeom prst="ellipse">
            <a:avLst/>
          </a:prstGeom>
          <a:solidFill>
            <a:schemeClr val="accent1"/>
          </a:solidFill>
          <a:ln w="12700">
            <a:solidFill>
              <a:srgbClr val="32538F"/>
            </a:solidFill>
            <a:miter/>
          </a:ln>
        </p:spPr>
        <p:txBody>
          <a:bodyPr lIns="45719" rIns="45719" anchor="ctr"/>
          <a:lstStyle/>
          <a:p>
            <a:pPr algn="ctr">
              <a:defRPr>
                <a:solidFill>
                  <a:srgbClr val="FFFFFF"/>
                </a:solidFill>
              </a:defRPr>
            </a:pPr>
            <a:endParaRPr/>
          </a:p>
        </p:txBody>
      </p:sp>
      <p:sp>
        <p:nvSpPr>
          <p:cNvPr id="450" name="Oval 102"/>
          <p:cNvSpPr/>
          <p:nvPr/>
        </p:nvSpPr>
        <p:spPr>
          <a:xfrm>
            <a:off x="9031300" y="5609904"/>
            <a:ext cx="203619" cy="174303"/>
          </a:xfrm>
          <a:prstGeom prst="ellipse">
            <a:avLst/>
          </a:prstGeom>
          <a:solidFill>
            <a:schemeClr val="accent1"/>
          </a:solidFill>
          <a:ln w="12700">
            <a:solidFill>
              <a:srgbClr val="32538F"/>
            </a:solidFill>
            <a:miter/>
          </a:ln>
        </p:spPr>
        <p:txBody>
          <a:bodyPr lIns="45719" rIns="45719" anchor="ctr"/>
          <a:lstStyle/>
          <a:p>
            <a:pPr algn="ctr">
              <a:defRPr>
                <a:solidFill>
                  <a:srgbClr val="FFFFFF"/>
                </a:solidFill>
              </a:defRPr>
            </a:pPr>
            <a:endParaRPr/>
          </a:p>
        </p:txBody>
      </p:sp>
      <p:sp>
        <p:nvSpPr>
          <p:cNvPr id="451" name="Oval 103"/>
          <p:cNvSpPr/>
          <p:nvPr/>
        </p:nvSpPr>
        <p:spPr>
          <a:xfrm>
            <a:off x="2268833" y="5925480"/>
            <a:ext cx="203619" cy="174303"/>
          </a:xfrm>
          <a:prstGeom prst="ellipse">
            <a:avLst/>
          </a:prstGeom>
          <a:solidFill>
            <a:schemeClr val="accent4"/>
          </a:solidFill>
          <a:ln w="12700">
            <a:solidFill>
              <a:srgbClr val="32538F"/>
            </a:solidFill>
            <a:miter/>
          </a:ln>
        </p:spPr>
        <p:txBody>
          <a:bodyPr lIns="45719" rIns="45719" anchor="ctr"/>
          <a:lstStyle/>
          <a:p>
            <a:pPr algn="ctr">
              <a:defRPr>
                <a:solidFill>
                  <a:srgbClr val="FFFFFF"/>
                </a:solidFill>
              </a:defRPr>
            </a:pPr>
            <a:endParaRPr/>
          </a:p>
        </p:txBody>
      </p:sp>
      <p:sp>
        <p:nvSpPr>
          <p:cNvPr id="452" name="Oval 104"/>
          <p:cNvSpPr/>
          <p:nvPr/>
        </p:nvSpPr>
        <p:spPr>
          <a:xfrm>
            <a:off x="2806325" y="5925480"/>
            <a:ext cx="203619" cy="174303"/>
          </a:xfrm>
          <a:prstGeom prst="ellipse">
            <a:avLst/>
          </a:prstGeom>
          <a:solidFill>
            <a:schemeClr val="accent4"/>
          </a:solidFill>
          <a:ln w="12700">
            <a:solidFill>
              <a:srgbClr val="32538F"/>
            </a:solidFill>
            <a:miter/>
          </a:ln>
        </p:spPr>
        <p:txBody>
          <a:bodyPr lIns="45719" rIns="45719" anchor="ctr"/>
          <a:lstStyle/>
          <a:p>
            <a:pPr algn="ctr">
              <a:defRPr>
                <a:solidFill>
                  <a:srgbClr val="FFFFFF"/>
                </a:solidFill>
              </a:defRPr>
            </a:pPr>
            <a:endParaRPr/>
          </a:p>
        </p:txBody>
      </p:sp>
      <p:sp>
        <p:nvSpPr>
          <p:cNvPr id="453" name="Oval 105"/>
          <p:cNvSpPr/>
          <p:nvPr/>
        </p:nvSpPr>
        <p:spPr>
          <a:xfrm>
            <a:off x="3140199" y="5925480"/>
            <a:ext cx="203619" cy="174303"/>
          </a:xfrm>
          <a:prstGeom prst="ellipse">
            <a:avLst/>
          </a:prstGeom>
          <a:solidFill>
            <a:schemeClr val="accent4"/>
          </a:solidFill>
          <a:ln w="12700">
            <a:solidFill>
              <a:srgbClr val="32538F"/>
            </a:solidFill>
            <a:miter/>
          </a:ln>
        </p:spPr>
        <p:txBody>
          <a:bodyPr lIns="45719" rIns="45719" anchor="ctr"/>
          <a:lstStyle/>
          <a:p>
            <a:pPr algn="ctr">
              <a:defRPr>
                <a:solidFill>
                  <a:srgbClr val="FFFFFF"/>
                </a:solidFill>
              </a:defRPr>
            </a:pPr>
            <a:endParaRPr/>
          </a:p>
        </p:txBody>
      </p:sp>
      <p:sp>
        <p:nvSpPr>
          <p:cNvPr id="454" name="Oval 106"/>
          <p:cNvSpPr/>
          <p:nvPr/>
        </p:nvSpPr>
        <p:spPr>
          <a:xfrm>
            <a:off x="4061674" y="5925480"/>
            <a:ext cx="203619" cy="174303"/>
          </a:xfrm>
          <a:prstGeom prst="ellipse">
            <a:avLst/>
          </a:prstGeom>
          <a:solidFill>
            <a:schemeClr val="accent4"/>
          </a:solidFill>
          <a:ln w="12700">
            <a:solidFill>
              <a:srgbClr val="32538F"/>
            </a:solidFill>
            <a:miter/>
          </a:ln>
        </p:spPr>
        <p:txBody>
          <a:bodyPr lIns="45719" rIns="45719" anchor="ctr"/>
          <a:lstStyle/>
          <a:p>
            <a:pPr algn="ctr">
              <a:defRPr>
                <a:solidFill>
                  <a:srgbClr val="FFFFFF"/>
                </a:solidFill>
              </a:defRPr>
            </a:pPr>
            <a:endParaRPr/>
          </a:p>
        </p:txBody>
      </p:sp>
      <p:sp>
        <p:nvSpPr>
          <p:cNvPr id="455" name="Oval 107"/>
          <p:cNvSpPr/>
          <p:nvPr/>
        </p:nvSpPr>
        <p:spPr>
          <a:xfrm>
            <a:off x="5032004" y="5925480"/>
            <a:ext cx="203619" cy="174303"/>
          </a:xfrm>
          <a:prstGeom prst="ellipse">
            <a:avLst/>
          </a:prstGeom>
          <a:solidFill>
            <a:schemeClr val="accent4"/>
          </a:solidFill>
          <a:ln w="12700">
            <a:solidFill>
              <a:srgbClr val="32538F"/>
            </a:solidFill>
            <a:miter/>
          </a:ln>
        </p:spPr>
        <p:txBody>
          <a:bodyPr lIns="45719" rIns="45719" anchor="ctr"/>
          <a:lstStyle/>
          <a:p>
            <a:pPr algn="ctr">
              <a:defRPr>
                <a:solidFill>
                  <a:srgbClr val="FFFFFF"/>
                </a:solidFill>
              </a:defRPr>
            </a:pPr>
            <a:endParaRPr/>
          </a:p>
        </p:txBody>
      </p:sp>
      <p:sp>
        <p:nvSpPr>
          <p:cNvPr id="456" name="Oval 108"/>
          <p:cNvSpPr/>
          <p:nvPr/>
        </p:nvSpPr>
        <p:spPr>
          <a:xfrm>
            <a:off x="6077799" y="5925480"/>
            <a:ext cx="203619" cy="174303"/>
          </a:xfrm>
          <a:prstGeom prst="ellipse">
            <a:avLst/>
          </a:prstGeom>
          <a:solidFill>
            <a:schemeClr val="accent4"/>
          </a:solidFill>
          <a:ln w="12700">
            <a:solidFill>
              <a:srgbClr val="32538F"/>
            </a:solidFill>
            <a:miter/>
          </a:ln>
        </p:spPr>
        <p:txBody>
          <a:bodyPr lIns="45719" rIns="45719" anchor="ctr"/>
          <a:lstStyle/>
          <a:p>
            <a:pPr algn="ctr">
              <a:defRPr>
                <a:solidFill>
                  <a:srgbClr val="FFFFFF"/>
                </a:solidFill>
              </a:defRPr>
            </a:pPr>
            <a:endParaRPr/>
          </a:p>
        </p:txBody>
      </p:sp>
      <p:sp>
        <p:nvSpPr>
          <p:cNvPr id="457" name="Oval 109"/>
          <p:cNvSpPr/>
          <p:nvPr/>
        </p:nvSpPr>
        <p:spPr>
          <a:xfrm>
            <a:off x="6369032" y="5925480"/>
            <a:ext cx="203619" cy="174303"/>
          </a:xfrm>
          <a:prstGeom prst="ellipse">
            <a:avLst/>
          </a:prstGeom>
          <a:solidFill>
            <a:schemeClr val="accent4"/>
          </a:solidFill>
          <a:ln w="12700">
            <a:solidFill>
              <a:srgbClr val="32538F"/>
            </a:solidFill>
            <a:miter/>
          </a:ln>
        </p:spPr>
        <p:txBody>
          <a:bodyPr lIns="45719" rIns="45719" anchor="ctr"/>
          <a:lstStyle/>
          <a:p>
            <a:pPr algn="ctr">
              <a:defRPr>
                <a:solidFill>
                  <a:srgbClr val="FFFFFF"/>
                </a:solidFill>
              </a:defRPr>
            </a:pPr>
            <a:endParaRPr/>
          </a:p>
        </p:txBody>
      </p:sp>
      <p:sp>
        <p:nvSpPr>
          <p:cNvPr id="458" name="Oval 110"/>
          <p:cNvSpPr/>
          <p:nvPr/>
        </p:nvSpPr>
        <p:spPr>
          <a:xfrm>
            <a:off x="7513832" y="5925480"/>
            <a:ext cx="203619" cy="174303"/>
          </a:xfrm>
          <a:prstGeom prst="ellipse">
            <a:avLst/>
          </a:prstGeom>
          <a:solidFill>
            <a:schemeClr val="accent4"/>
          </a:solidFill>
          <a:ln w="12700">
            <a:solidFill>
              <a:srgbClr val="32538F"/>
            </a:solidFill>
            <a:miter/>
          </a:ln>
        </p:spPr>
        <p:txBody>
          <a:bodyPr lIns="45719" rIns="45719" anchor="ctr"/>
          <a:lstStyle/>
          <a:p>
            <a:pPr algn="ctr">
              <a:defRPr>
                <a:solidFill>
                  <a:srgbClr val="FFFFFF"/>
                </a:solidFill>
              </a:defRPr>
            </a:pPr>
            <a:endParaRPr/>
          </a:p>
        </p:txBody>
      </p:sp>
      <p:sp>
        <p:nvSpPr>
          <p:cNvPr id="459" name="Oval 111"/>
          <p:cNvSpPr/>
          <p:nvPr/>
        </p:nvSpPr>
        <p:spPr>
          <a:xfrm>
            <a:off x="7792508" y="5925480"/>
            <a:ext cx="203619" cy="174303"/>
          </a:xfrm>
          <a:prstGeom prst="ellipse">
            <a:avLst/>
          </a:prstGeom>
          <a:solidFill>
            <a:schemeClr val="accent4"/>
          </a:solidFill>
          <a:ln w="12700">
            <a:solidFill>
              <a:srgbClr val="32538F"/>
            </a:solidFill>
            <a:miter/>
          </a:ln>
        </p:spPr>
        <p:txBody>
          <a:bodyPr lIns="45719" rIns="45719" anchor="ctr"/>
          <a:lstStyle/>
          <a:p>
            <a:pPr algn="ctr">
              <a:defRPr>
                <a:solidFill>
                  <a:srgbClr val="FFFFFF"/>
                </a:solidFill>
              </a:defRPr>
            </a:pPr>
            <a:endParaRPr/>
          </a:p>
        </p:txBody>
      </p:sp>
      <p:sp>
        <p:nvSpPr>
          <p:cNvPr id="460" name="Oval 112"/>
          <p:cNvSpPr/>
          <p:nvPr/>
        </p:nvSpPr>
        <p:spPr>
          <a:xfrm>
            <a:off x="8120446" y="5925480"/>
            <a:ext cx="203619" cy="174303"/>
          </a:xfrm>
          <a:prstGeom prst="ellipse">
            <a:avLst/>
          </a:prstGeom>
          <a:solidFill>
            <a:schemeClr val="accent4"/>
          </a:solidFill>
          <a:ln w="12700">
            <a:solidFill>
              <a:srgbClr val="32538F"/>
            </a:solidFill>
            <a:miter/>
          </a:ln>
        </p:spPr>
        <p:txBody>
          <a:bodyPr lIns="45719" rIns="45719" anchor="ctr"/>
          <a:lstStyle/>
          <a:p>
            <a:pPr algn="ctr">
              <a:defRPr>
                <a:solidFill>
                  <a:srgbClr val="FFFFFF"/>
                </a:solidFill>
              </a:defRPr>
            </a:pPr>
            <a:endParaRPr/>
          </a:p>
        </p:txBody>
      </p:sp>
      <p:sp>
        <p:nvSpPr>
          <p:cNvPr id="461" name="TextBox 114"/>
          <p:cNvSpPr txBox="1"/>
          <p:nvPr/>
        </p:nvSpPr>
        <p:spPr>
          <a:xfrm>
            <a:off x="1459961" y="6171288"/>
            <a:ext cx="428983" cy="332741"/>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r">
              <a:defRPr sz="1600"/>
            </a:lvl1pPr>
          </a:lstStyle>
          <a:p>
            <a:r>
              <a:t>ESR</a:t>
            </a:r>
          </a:p>
        </p:txBody>
      </p:sp>
      <p:sp>
        <p:nvSpPr>
          <p:cNvPr id="462" name="TextBox 115"/>
          <p:cNvSpPr txBox="1"/>
          <p:nvPr/>
        </p:nvSpPr>
        <p:spPr>
          <a:xfrm>
            <a:off x="1303694" y="6486864"/>
            <a:ext cx="577116" cy="332741"/>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r">
              <a:defRPr sz="1600"/>
            </a:lvl1pPr>
          </a:lstStyle>
          <a:p>
            <a:r>
              <a:t>ARCP</a:t>
            </a:r>
          </a:p>
        </p:txBody>
      </p:sp>
      <p:sp>
        <p:nvSpPr>
          <p:cNvPr id="463" name="Rectangle 116"/>
          <p:cNvSpPr/>
          <p:nvPr/>
        </p:nvSpPr>
        <p:spPr>
          <a:xfrm>
            <a:off x="10734051" y="6476617"/>
            <a:ext cx="819772" cy="300614"/>
          </a:xfrm>
          <a:prstGeom prst="rect">
            <a:avLst/>
          </a:prstGeom>
          <a:solidFill>
            <a:srgbClr val="FF0000"/>
          </a:solidFill>
          <a:ln w="12700">
            <a:solidFill>
              <a:srgbClr val="32538F"/>
            </a:solidFill>
            <a:miter/>
          </a:ln>
        </p:spPr>
        <p:txBody>
          <a:bodyPr lIns="45719" rIns="45719" anchor="ctr"/>
          <a:lstStyle/>
          <a:p>
            <a:pPr algn="ctr">
              <a:defRPr>
                <a:solidFill>
                  <a:srgbClr val="FFFFFF"/>
                </a:solidFill>
              </a:defRPr>
            </a:pPr>
            <a:endParaRPr/>
          </a:p>
        </p:txBody>
      </p:sp>
      <p:sp>
        <p:nvSpPr>
          <p:cNvPr id="464" name="Rectangle 117"/>
          <p:cNvSpPr/>
          <p:nvPr/>
        </p:nvSpPr>
        <p:spPr>
          <a:xfrm>
            <a:off x="9895820" y="6171288"/>
            <a:ext cx="819772" cy="300614"/>
          </a:xfrm>
          <a:prstGeom prst="rect">
            <a:avLst/>
          </a:prstGeom>
          <a:solidFill>
            <a:srgbClr val="00B0F0"/>
          </a:solidFill>
          <a:ln w="12700">
            <a:solidFill>
              <a:srgbClr val="32538F"/>
            </a:solidFill>
            <a:miter/>
          </a:ln>
        </p:spPr>
        <p:txBody>
          <a:bodyPr lIns="45719" rIns="45719" anchor="ctr"/>
          <a:lstStyle/>
          <a:p>
            <a:pPr algn="ctr">
              <a:defRPr>
                <a:solidFill>
                  <a:srgbClr val="FFFFFF"/>
                </a:solidFill>
              </a:defRPr>
            </a:pPr>
            <a:endParaRPr/>
          </a:p>
        </p:txBody>
      </p:sp>
      <p:sp>
        <p:nvSpPr>
          <p:cNvPr id="465" name="Straight Connector 118"/>
          <p:cNvSpPr/>
          <p:nvPr/>
        </p:nvSpPr>
        <p:spPr>
          <a:xfrm>
            <a:off x="5133812" y="1757296"/>
            <a:ext cx="1" cy="410656"/>
          </a:xfrm>
          <a:prstGeom prst="line">
            <a:avLst/>
          </a:prstGeom>
          <a:ln w="25400">
            <a:solidFill>
              <a:srgbClr val="FF0000"/>
            </a:solidFill>
            <a:miter/>
          </a:ln>
        </p:spPr>
        <p:txBody>
          <a:bodyPr lIns="45719" rIns="45719"/>
          <a:lstStyle/>
          <a:p>
            <a:endParaRPr/>
          </a:p>
        </p:txBody>
      </p:sp>
      <p:sp>
        <p:nvSpPr>
          <p:cNvPr id="466" name="Straight Connector 119"/>
          <p:cNvSpPr/>
          <p:nvPr/>
        </p:nvSpPr>
        <p:spPr>
          <a:xfrm>
            <a:off x="8315115" y="1718091"/>
            <a:ext cx="1" cy="410655"/>
          </a:xfrm>
          <a:prstGeom prst="line">
            <a:avLst/>
          </a:prstGeom>
          <a:ln w="25400">
            <a:solidFill>
              <a:srgbClr val="FF0000"/>
            </a:solidFill>
            <a:miter/>
          </a:ln>
        </p:spPr>
        <p:txBody>
          <a:bodyPr lIns="45719" rIns="45719"/>
          <a:lstStyle/>
          <a:p>
            <a:endParaRP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you need as an ES?</a:t>
            </a:r>
          </a:p>
        </p:txBody>
      </p:sp>
      <p:sp>
        <p:nvSpPr>
          <p:cNvPr id="3" name="Text Placeholder 2"/>
          <p:cNvSpPr>
            <a:spLocks noGrp="1"/>
          </p:cNvSpPr>
          <p:nvPr>
            <p:ph type="body" idx="1"/>
          </p:nvPr>
        </p:nvSpPr>
        <p:spPr/>
        <p:txBody>
          <a:bodyPr/>
          <a:lstStyle/>
          <a:p>
            <a:r>
              <a:rPr lang="en-US" dirty="0"/>
              <a:t>2 day train the trainer </a:t>
            </a:r>
          </a:p>
          <a:p>
            <a:r>
              <a:rPr lang="en-US" dirty="0"/>
              <a:t>Yearly update</a:t>
            </a:r>
          </a:p>
          <a:p>
            <a:r>
              <a:rPr lang="en-US" dirty="0"/>
              <a:t>Yearly Educational Appraisal</a:t>
            </a:r>
          </a:p>
          <a:p>
            <a:r>
              <a:rPr lang="en-US" dirty="0"/>
              <a:t>Clear and transparent time in your job plan</a:t>
            </a:r>
          </a:p>
          <a:p>
            <a:r>
              <a:rPr lang="en-US" dirty="0"/>
              <a:t>What can we do?</a:t>
            </a:r>
          </a:p>
          <a:p>
            <a:pPr lvl="1"/>
            <a:r>
              <a:rPr lang="en-US" dirty="0"/>
              <a:t>Educational CPD</a:t>
            </a:r>
          </a:p>
          <a:p>
            <a:pPr lvl="1"/>
            <a:r>
              <a:rPr lang="en-US" dirty="0"/>
              <a:t>Updates</a:t>
            </a:r>
          </a:p>
          <a:p>
            <a:pPr lvl="1"/>
            <a:r>
              <a:rPr lang="en-US" dirty="0"/>
              <a:t>Support with Job Plan</a:t>
            </a:r>
          </a:p>
          <a:p>
            <a:endParaRPr lang="en-US"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8"/>
          <p:cNvGrpSpPr/>
          <p:nvPr/>
        </p:nvGrpSpPr>
        <p:grpSpPr>
          <a:xfrm>
            <a:off x="1876421" y="231076"/>
            <a:ext cx="9677403" cy="938390"/>
            <a:chOff x="0" y="0"/>
            <a:chExt cx="9677401" cy="938389"/>
          </a:xfrm>
        </p:grpSpPr>
        <p:grpSp>
          <p:nvGrpSpPr>
            <p:cNvPr id="3" name="Group 23"/>
            <p:cNvGrpSpPr/>
            <p:nvPr/>
          </p:nvGrpSpPr>
          <p:grpSpPr>
            <a:xfrm>
              <a:off x="0" y="0"/>
              <a:ext cx="9677402" cy="369331"/>
              <a:chOff x="0" y="0"/>
              <a:chExt cx="9677401" cy="369330"/>
            </a:xfrm>
          </p:grpSpPr>
          <p:grpSp>
            <p:nvGrpSpPr>
              <p:cNvPr id="4" name="Rectangle 3"/>
              <p:cNvGrpSpPr/>
              <p:nvPr/>
            </p:nvGrpSpPr>
            <p:grpSpPr>
              <a:xfrm>
                <a:off x="-1" y="-1"/>
                <a:ext cx="806451" cy="369332"/>
                <a:chOff x="0" y="0"/>
                <a:chExt cx="806449" cy="369330"/>
              </a:xfrm>
            </p:grpSpPr>
            <p:sp>
              <p:nvSpPr>
                <p:cNvPr id="112" name="Rectangle"/>
                <p:cNvSpPr/>
                <p:nvPr/>
              </p:nvSpPr>
              <p:spPr>
                <a:xfrm>
                  <a:off x="0" y="-1"/>
                  <a:ext cx="806450" cy="369332"/>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13" name="Aug"/>
                <p:cNvSpPr txBox="1"/>
                <p:nvPr/>
              </p:nvSpPr>
              <p:spPr>
                <a:xfrm>
                  <a:off x="0" y="5595"/>
                  <a:ext cx="806450" cy="358140"/>
                </a:xfrm>
                <a:prstGeom prst="rect">
                  <a:avLst/>
                </a:prstGeom>
                <a:no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a:solidFill>
                        <a:srgbClr val="FFFFFF"/>
                      </a:solidFill>
                    </a:defRPr>
                  </a:lvl1pPr>
                </a:lstStyle>
                <a:p>
                  <a:r>
                    <a:t>Aug</a:t>
                  </a:r>
                </a:p>
              </p:txBody>
            </p:sp>
          </p:grpSp>
          <p:grpSp>
            <p:nvGrpSpPr>
              <p:cNvPr id="5" name="Rectangle 4"/>
              <p:cNvGrpSpPr/>
              <p:nvPr/>
            </p:nvGrpSpPr>
            <p:grpSpPr>
              <a:xfrm>
                <a:off x="806449" y="-1"/>
                <a:ext cx="806451" cy="369332"/>
                <a:chOff x="0" y="0"/>
                <a:chExt cx="806449" cy="369330"/>
              </a:xfrm>
            </p:grpSpPr>
            <p:sp>
              <p:nvSpPr>
                <p:cNvPr id="115" name="Rectangle"/>
                <p:cNvSpPr/>
                <p:nvPr/>
              </p:nvSpPr>
              <p:spPr>
                <a:xfrm>
                  <a:off x="0" y="-1"/>
                  <a:ext cx="806450" cy="369332"/>
                </a:xfrm>
                <a:prstGeom prst="rect">
                  <a:avLst/>
                </a:prstGeom>
                <a:solidFill>
                  <a:srgbClr val="8FAADC"/>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16" name="Sept"/>
                <p:cNvSpPr txBox="1"/>
                <p:nvPr/>
              </p:nvSpPr>
              <p:spPr>
                <a:xfrm>
                  <a:off x="0" y="5595"/>
                  <a:ext cx="806450" cy="358140"/>
                </a:xfrm>
                <a:prstGeom prst="rect">
                  <a:avLst/>
                </a:prstGeom>
                <a:no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a:solidFill>
                        <a:srgbClr val="FFFFFF"/>
                      </a:solidFill>
                    </a:defRPr>
                  </a:lvl1pPr>
                </a:lstStyle>
                <a:p>
                  <a:r>
                    <a:t>Sept</a:t>
                  </a:r>
                </a:p>
              </p:txBody>
            </p:sp>
          </p:grpSp>
          <p:grpSp>
            <p:nvGrpSpPr>
              <p:cNvPr id="6" name="Rectangle 5"/>
              <p:cNvGrpSpPr/>
              <p:nvPr/>
            </p:nvGrpSpPr>
            <p:grpSpPr>
              <a:xfrm>
                <a:off x="1612900" y="-1"/>
                <a:ext cx="806450" cy="369332"/>
                <a:chOff x="0" y="0"/>
                <a:chExt cx="806449" cy="369330"/>
              </a:xfrm>
            </p:grpSpPr>
            <p:sp>
              <p:nvSpPr>
                <p:cNvPr id="118" name="Rectangle"/>
                <p:cNvSpPr/>
                <p:nvPr/>
              </p:nvSpPr>
              <p:spPr>
                <a:xfrm>
                  <a:off x="0" y="-1"/>
                  <a:ext cx="806450" cy="369332"/>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19" name="Oct"/>
                <p:cNvSpPr txBox="1"/>
                <p:nvPr/>
              </p:nvSpPr>
              <p:spPr>
                <a:xfrm>
                  <a:off x="0" y="5595"/>
                  <a:ext cx="806450" cy="358140"/>
                </a:xfrm>
                <a:prstGeom prst="rect">
                  <a:avLst/>
                </a:prstGeom>
                <a:no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a:solidFill>
                        <a:srgbClr val="FFFFFF"/>
                      </a:solidFill>
                    </a:defRPr>
                  </a:lvl1pPr>
                </a:lstStyle>
                <a:p>
                  <a:r>
                    <a:t>Oct</a:t>
                  </a:r>
                </a:p>
              </p:txBody>
            </p:sp>
          </p:grpSp>
          <p:grpSp>
            <p:nvGrpSpPr>
              <p:cNvPr id="7" name="Rectangle 6"/>
              <p:cNvGrpSpPr/>
              <p:nvPr/>
            </p:nvGrpSpPr>
            <p:grpSpPr>
              <a:xfrm>
                <a:off x="2419350" y="-1"/>
                <a:ext cx="806451" cy="369332"/>
                <a:chOff x="0" y="0"/>
                <a:chExt cx="806449" cy="369330"/>
              </a:xfrm>
            </p:grpSpPr>
            <p:sp>
              <p:nvSpPr>
                <p:cNvPr id="121" name="Rectangle"/>
                <p:cNvSpPr/>
                <p:nvPr/>
              </p:nvSpPr>
              <p:spPr>
                <a:xfrm>
                  <a:off x="0" y="-1"/>
                  <a:ext cx="806450" cy="369332"/>
                </a:xfrm>
                <a:prstGeom prst="rect">
                  <a:avLst/>
                </a:prstGeom>
                <a:solidFill>
                  <a:srgbClr val="8FAADC"/>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22" name="Nov"/>
                <p:cNvSpPr txBox="1"/>
                <p:nvPr/>
              </p:nvSpPr>
              <p:spPr>
                <a:xfrm>
                  <a:off x="0" y="5595"/>
                  <a:ext cx="806450" cy="358140"/>
                </a:xfrm>
                <a:prstGeom prst="rect">
                  <a:avLst/>
                </a:prstGeom>
                <a:no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a:solidFill>
                        <a:srgbClr val="FFFFFF"/>
                      </a:solidFill>
                    </a:defRPr>
                  </a:lvl1pPr>
                </a:lstStyle>
                <a:p>
                  <a:r>
                    <a:t>Nov</a:t>
                  </a:r>
                </a:p>
              </p:txBody>
            </p:sp>
          </p:grpSp>
          <p:grpSp>
            <p:nvGrpSpPr>
              <p:cNvPr id="8" name="Rectangle 7"/>
              <p:cNvGrpSpPr/>
              <p:nvPr/>
            </p:nvGrpSpPr>
            <p:grpSpPr>
              <a:xfrm>
                <a:off x="3225800" y="-1"/>
                <a:ext cx="806451" cy="369332"/>
                <a:chOff x="0" y="0"/>
                <a:chExt cx="806449" cy="369330"/>
              </a:xfrm>
            </p:grpSpPr>
            <p:sp>
              <p:nvSpPr>
                <p:cNvPr id="124" name="Rectangle"/>
                <p:cNvSpPr/>
                <p:nvPr/>
              </p:nvSpPr>
              <p:spPr>
                <a:xfrm>
                  <a:off x="0" y="-1"/>
                  <a:ext cx="806450" cy="369332"/>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25" name="Dec"/>
                <p:cNvSpPr txBox="1"/>
                <p:nvPr/>
              </p:nvSpPr>
              <p:spPr>
                <a:xfrm>
                  <a:off x="0" y="5595"/>
                  <a:ext cx="806450" cy="358140"/>
                </a:xfrm>
                <a:prstGeom prst="rect">
                  <a:avLst/>
                </a:prstGeom>
                <a:no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a:solidFill>
                        <a:srgbClr val="FFFFFF"/>
                      </a:solidFill>
                    </a:defRPr>
                  </a:lvl1pPr>
                </a:lstStyle>
                <a:p>
                  <a:r>
                    <a:t>Dec</a:t>
                  </a:r>
                </a:p>
              </p:txBody>
            </p:sp>
          </p:grpSp>
          <p:grpSp>
            <p:nvGrpSpPr>
              <p:cNvPr id="9" name="Rectangle 8"/>
              <p:cNvGrpSpPr/>
              <p:nvPr/>
            </p:nvGrpSpPr>
            <p:grpSpPr>
              <a:xfrm>
                <a:off x="4032250" y="-1"/>
                <a:ext cx="806451" cy="369332"/>
                <a:chOff x="0" y="0"/>
                <a:chExt cx="806449" cy="369330"/>
              </a:xfrm>
            </p:grpSpPr>
            <p:sp>
              <p:nvSpPr>
                <p:cNvPr id="127" name="Rectangle"/>
                <p:cNvSpPr/>
                <p:nvPr/>
              </p:nvSpPr>
              <p:spPr>
                <a:xfrm>
                  <a:off x="0" y="-1"/>
                  <a:ext cx="806450" cy="369332"/>
                </a:xfrm>
                <a:prstGeom prst="rect">
                  <a:avLst/>
                </a:prstGeom>
                <a:solidFill>
                  <a:srgbClr val="8FAADC"/>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28" name="Jan"/>
                <p:cNvSpPr txBox="1"/>
                <p:nvPr/>
              </p:nvSpPr>
              <p:spPr>
                <a:xfrm>
                  <a:off x="0" y="5595"/>
                  <a:ext cx="806450" cy="358140"/>
                </a:xfrm>
                <a:prstGeom prst="rect">
                  <a:avLst/>
                </a:prstGeom>
                <a:no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a:solidFill>
                        <a:srgbClr val="FFFFFF"/>
                      </a:solidFill>
                    </a:defRPr>
                  </a:lvl1pPr>
                </a:lstStyle>
                <a:p>
                  <a:r>
                    <a:t>Jan</a:t>
                  </a:r>
                </a:p>
              </p:txBody>
            </p:sp>
          </p:grpSp>
          <p:grpSp>
            <p:nvGrpSpPr>
              <p:cNvPr id="10" name="Rectangle 9"/>
              <p:cNvGrpSpPr/>
              <p:nvPr/>
            </p:nvGrpSpPr>
            <p:grpSpPr>
              <a:xfrm>
                <a:off x="4838700" y="-1"/>
                <a:ext cx="806451" cy="369332"/>
                <a:chOff x="0" y="0"/>
                <a:chExt cx="806449" cy="369330"/>
              </a:xfrm>
            </p:grpSpPr>
            <p:sp>
              <p:nvSpPr>
                <p:cNvPr id="130" name="Rectangle"/>
                <p:cNvSpPr/>
                <p:nvPr/>
              </p:nvSpPr>
              <p:spPr>
                <a:xfrm>
                  <a:off x="0" y="-1"/>
                  <a:ext cx="806450" cy="369332"/>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31" name="Feb"/>
                <p:cNvSpPr txBox="1"/>
                <p:nvPr/>
              </p:nvSpPr>
              <p:spPr>
                <a:xfrm>
                  <a:off x="0" y="5595"/>
                  <a:ext cx="806450" cy="358140"/>
                </a:xfrm>
                <a:prstGeom prst="rect">
                  <a:avLst/>
                </a:prstGeom>
                <a:no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a:solidFill>
                        <a:srgbClr val="FFFFFF"/>
                      </a:solidFill>
                    </a:defRPr>
                  </a:lvl1pPr>
                </a:lstStyle>
                <a:p>
                  <a:r>
                    <a:t>Feb</a:t>
                  </a:r>
                </a:p>
              </p:txBody>
            </p:sp>
          </p:grpSp>
          <p:grpSp>
            <p:nvGrpSpPr>
              <p:cNvPr id="11" name="Rectangle 10"/>
              <p:cNvGrpSpPr/>
              <p:nvPr/>
            </p:nvGrpSpPr>
            <p:grpSpPr>
              <a:xfrm>
                <a:off x="5645150" y="-1"/>
                <a:ext cx="806451" cy="369332"/>
                <a:chOff x="0" y="0"/>
                <a:chExt cx="806449" cy="369330"/>
              </a:xfrm>
            </p:grpSpPr>
            <p:sp>
              <p:nvSpPr>
                <p:cNvPr id="133" name="Rectangle"/>
                <p:cNvSpPr/>
                <p:nvPr/>
              </p:nvSpPr>
              <p:spPr>
                <a:xfrm>
                  <a:off x="0" y="-1"/>
                  <a:ext cx="806450" cy="369332"/>
                </a:xfrm>
                <a:prstGeom prst="rect">
                  <a:avLst/>
                </a:prstGeom>
                <a:solidFill>
                  <a:srgbClr val="8FAADC"/>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34" name="Mar"/>
                <p:cNvSpPr txBox="1"/>
                <p:nvPr/>
              </p:nvSpPr>
              <p:spPr>
                <a:xfrm>
                  <a:off x="0" y="5595"/>
                  <a:ext cx="806450" cy="358140"/>
                </a:xfrm>
                <a:prstGeom prst="rect">
                  <a:avLst/>
                </a:prstGeom>
                <a:no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a:solidFill>
                        <a:srgbClr val="FFFFFF"/>
                      </a:solidFill>
                    </a:defRPr>
                  </a:lvl1pPr>
                </a:lstStyle>
                <a:p>
                  <a:r>
                    <a:t>Mar</a:t>
                  </a:r>
                </a:p>
              </p:txBody>
            </p:sp>
          </p:grpSp>
          <p:grpSp>
            <p:nvGrpSpPr>
              <p:cNvPr id="12" name="Rectangle 11"/>
              <p:cNvGrpSpPr/>
              <p:nvPr/>
            </p:nvGrpSpPr>
            <p:grpSpPr>
              <a:xfrm>
                <a:off x="6451600" y="-1"/>
                <a:ext cx="806451" cy="369332"/>
                <a:chOff x="0" y="0"/>
                <a:chExt cx="806449" cy="369330"/>
              </a:xfrm>
            </p:grpSpPr>
            <p:sp>
              <p:nvSpPr>
                <p:cNvPr id="136" name="Rectangle"/>
                <p:cNvSpPr/>
                <p:nvPr/>
              </p:nvSpPr>
              <p:spPr>
                <a:xfrm>
                  <a:off x="0" y="-1"/>
                  <a:ext cx="806450" cy="369332"/>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37" name="Apr"/>
                <p:cNvSpPr txBox="1"/>
                <p:nvPr/>
              </p:nvSpPr>
              <p:spPr>
                <a:xfrm>
                  <a:off x="0" y="5595"/>
                  <a:ext cx="806450" cy="358140"/>
                </a:xfrm>
                <a:prstGeom prst="rect">
                  <a:avLst/>
                </a:prstGeom>
                <a:no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a:solidFill>
                        <a:srgbClr val="FFFFFF"/>
                      </a:solidFill>
                    </a:defRPr>
                  </a:lvl1pPr>
                </a:lstStyle>
                <a:p>
                  <a:r>
                    <a:t>Apr</a:t>
                  </a:r>
                </a:p>
              </p:txBody>
            </p:sp>
          </p:grpSp>
          <p:grpSp>
            <p:nvGrpSpPr>
              <p:cNvPr id="13" name="Rectangle 12"/>
              <p:cNvGrpSpPr/>
              <p:nvPr/>
            </p:nvGrpSpPr>
            <p:grpSpPr>
              <a:xfrm>
                <a:off x="7258050" y="-1"/>
                <a:ext cx="806451" cy="369332"/>
                <a:chOff x="0" y="0"/>
                <a:chExt cx="806449" cy="369330"/>
              </a:xfrm>
            </p:grpSpPr>
            <p:sp>
              <p:nvSpPr>
                <p:cNvPr id="139" name="Rectangle"/>
                <p:cNvSpPr/>
                <p:nvPr/>
              </p:nvSpPr>
              <p:spPr>
                <a:xfrm>
                  <a:off x="0" y="-1"/>
                  <a:ext cx="806450" cy="369332"/>
                </a:xfrm>
                <a:prstGeom prst="rect">
                  <a:avLst/>
                </a:prstGeom>
                <a:solidFill>
                  <a:srgbClr val="8FAADC"/>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40" name="May"/>
                <p:cNvSpPr txBox="1"/>
                <p:nvPr/>
              </p:nvSpPr>
              <p:spPr>
                <a:xfrm>
                  <a:off x="0" y="5595"/>
                  <a:ext cx="806450" cy="358140"/>
                </a:xfrm>
                <a:prstGeom prst="rect">
                  <a:avLst/>
                </a:prstGeom>
                <a:no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a:solidFill>
                        <a:srgbClr val="FFFFFF"/>
                      </a:solidFill>
                    </a:defRPr>
                  </a:lvl1pPr>
                </a:lstStyle>
                <a:p>
                  <a:r>
                    <a:t>May</a:t>
                  </a:r>
                </a:p>
              </p:txBody>
            </p:sp>
          </p:grpSp>
          <p:grpSp>
            <p:nvGrpSpPr>
              <p:cNvPr id="14" name="Rectangle 13"/>
              <p:cNvGrpSpPr/>
              <p:nvPr/>
            </p:nvGrpSpPr>
            <p:grpSpPr>
              <a:xfrm>
                <a:off x="8064500" y="-1"/>
                <a:ext cx="806451" cy="369332"/>
                <a:chOff x="0" y="0"/>
                <a:chExt cx="806449" cy="369330"/>
              </a:xfrm>
            </p:grpSpPr>
            <p:sp>
              <p:nvSpPr>
                <p:cNvPr id="142" name="Rectangle"/>
                <p:cNvSpPr/>
                <p:nvPr/>
              </p:nvSpPr>
              <p:spPr>
                <a:xfrm>
                  <a:off x="0" y="-1"/>
                  <a:ext cx="806450" cy="369332"/>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43" name="Jun"/>
                <p:cNvSpPr txBox="1"/>
                <p:nvPr/>
              </p:nvSpPr>
              <p:spPr>
                <a:xfrm>
                  <a:off x="0" y="5595"/>
                  <a:ext cx="806450" cy="358140"/>
                </a:xfrm>
                <a:prstGeom prst="rect">
                  <a:avLst/>
                </a:prstGeom>
                <a:no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a:solidFill>
                        <a:srgbClr val="FFFFFF"/>
                      </a:solidFill>
                    </a:defRPr>
                  </a:lvl1pPr>
                </a:lstStyle>
                <a:p>
                  <a:r>
                    <a:t>Jun</a:t>
                  </a:r>
                </a:p>
              </p:txBody>
            </p:sp>
          </p:grpSp>
          <p:grpSp>
            <p:nvGrpSpPr>
              <p:cNvPr id="15" name="Rectangle 14"/>
              <p:cNvGrpSpPr/>
              <p:nvPr/>
            </p:nvGrpSpPr>
            <p:grpSpPr>
              <a:xfrm>
                <a:off x="8870950" y="-1"/>
                <a:ext cx="806451" cy="369332"/>
                <a:chOff x="0" y="0"/>
                <a:chExt cx="806449" cy="369330"/>
              </a:xfrm>
            </p:grpSpPr>
            <p:sp>
              <p:nvSpPr>
                <p:cNvPr id="145" name="Rectangle"/>
                <p:cNvSpPr/>
                <p:nvPr/>
              </p:nvSpPr>
              <p:spPr>
                <a:xfrm>
                  <a:off x="0" y="-1"/>
                  <a:ext cx="806450" cy="369332"/>
                </a:xfrm>
                <a:prstGeom prst="rect">
                  <a:avLst/>
                </a:prstGeom>
                <a:solidFill>
                  <a:srgbClr val="8FAADC"/>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46" name="Jul"/>
                <p:cNvSpPr txBox="1"/>
                <p:nvPr/>
              </p:nvSpPr>
              <p:spPr>
                <a:xfrm>
                  <a:off x="0" y="5595"/>
                  <a:ext cx="806450" cy="358140"/>
                </a:xfrm>
                <a:prstGeom prst="rect">
                  <a:avLst/>
                </a:prstGeom>
                <a:no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a:solidFill>
                        <a:srgbClr val="FFFFFF"/>
                      </a:solidFill>
                    </a:defRPr>
                  </a:lvl1pPr>
                </a:lstStyle>
                <a:p>
                  <a:r>
                    <a:t>Jul</a:t>
                  </a:r>
                </a:p>
              </p:txBody>
            </p:sp>
          </p:grpSp>
        </p:grpSp>
        <p:sp>
          <p:nvSpPr>
            <p:cNvPr id="149" name="TextBox 24"/>
            <p:cNvSpPr txBox="1"/>
            <p:nvPr/>
          </p:nvSpPr>
          <p:spPr>
            <a:xfrm>
              <a:off x="0" y="573642"/>
              <a:ext cx="3225801" cy="358141"/>
            </a:xfrm>
            <a:prstGeom prst="rect">
              <a:avLst/>
            </a:prstGeom>
            <a:solidFill>
              <a:srgbClr val="FFD966"/>
            </a:solid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spAutoFit/>
            </a:bodyPr>
            <a:lstStyle>
              <a:lvl1pPr algn="ctr"/>
            </a:lstStyle>
            <a:p>
              <a:r>
                <a:t>Placement 1</a:t>
              </a:r>
            </a:p>
          </p:txBody>
        </p:sp>
        <p:sp>
          <p:nvSpPr>
            <p:cNvPr id="150" name="TextBox 25"/>
            <p:cNvSpPr txBox="1"/>
            <p:nvPr/>
          </p:nvSpPr>
          <p:spPr>
            <a:xfrm>
              <a:off x="3225801" y="580249"/>
              <a:ext cx="3225801" cy="358141"/>
            </a:xfrm>
            <a:prstGeom prst="rect">
              <a:avLst/>
            </a:prstGeom>
            <a:solidFill>
              <a:srgbClr val="BF9000"/>
            </a:solid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spAutoFit/>
            </a:bodyPr>
            <a:lstStyle>
              <a:lvl1pPr algn="ctr"/>
            </a:lstStyle>
            <a:p>
              <a:r>
                <a:t>Placement 2</a:t>
              </a:r>
            </a:p>
          </p:txBody>
        </p:sp>
        <p:sp>
          <p:nvSpPr>
            <p:cNvPr id="151" name="TextBox 26"/>
            <p:cNvSpPr txBox="1"/>
            <p:nvPr/>
          </p:nvSpPr>
          <p:spPr>
            <a:xfrm>
              <a:off x="6451601" y="573642"/>
              <a:ext cx="3225801" cy="358141"/>
            </a:xfrm>
            <a:prstGeom prst="rect">
              <a:avLst/>
            </a:prstGeom>
            <a:solidFill>
              <a:schemeClr val="accent4"/>
            </a:solid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spAutoFit/>
            </a:bodyPr>
            <a:lstStyle>
              <a:lvl1pPr algn="ctr"/>
            </a:lstStyle>
            <a:p>
              <a:r>
                <a:t>Placement 3</a:t>
              </a:r>
            </a:p>
          </p:txBody>
        </p:sp>
      </p:grpSp>
      <p:sp>
        <p:nvSpPr>
          <p:cNvPr id="153" name="TextBox 22"/>
          <p:cNvSpPr txBox="1"/>
          <p:nvPr/>
        </p:nvSpPr>
        <p:spPr>
          <a:xfrm>
            <a:off x="121068" y="4021597"/>
            <a:ext cx="1828801" cy="815341"/>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lIns="45719" rIns="45719">
            <a:spAutoFit/>
          </a:bodyPr>
          <a:lstStyle>
            <a:lvl1pPr algn="r">
              <a:defRPr sz="1600"/>
            </a:lvl1pPr>
          </a:lstStyle>
          <a:p>
            <a:r>
              <a:t>Professional Development Meetings</a:t>
            </a:r>
          </a:p>
        </p:txBody>
      </p:sp>
      <p:sp>
        <p:nvSpPr>
          <p:cNvPr id="154" name="TextBox 15"/>
          <p:cNvSpPr txBox="1"/>
          <p:nvPr/>
        </p:nvSpPr>
        <p:spPr>
          <a:xfrm>
            <a:off x="747969" y="2304977"/>
            <a:ext cx="1132843" cy="574041"/>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lIns="45719" rIns="45719">
            <a:spAutoFit/>
          </a:bodyPr>
          <a:lstStyle>
            <a:lvl1pPr algn="r">
              <a:defRPr sz="1600"/>
            </a:lvl1pPr>
          </a:lstStyle>
          <a:p>
            <a:r>
              <a:t>Induction Meeting</a:t>
            </a:r>
          </a:p>
        </p:txBody>
      </p:sp>
      <p:sp>
        <p:nvSpPr>
          <p:cNvPr id="155" name="TextBox 16"/>
          <p:cNvSpPr txBox="1"/>
          <p:nvPr/>
        </p:nvSpPr>
        <p:spPr>
          <a:xfrm>
            <a:off x="747970" y="1244827"/>
            <a:ext cx="1132843" cy="574041"/>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lIns="45719" rIns="45719">
            <a:spAutoFit/>
          </a:bodyPr>
          <a:lstStyle>
            <a:lvl1pPr algn="r">
              <a:defRPr sz="1600"/>
            </a:lvl1pPr>
          </a:lstStyle>
          <a:p>
            <a:r>
              <a:t>Trust Induction</a:t>
            </a:r>
          </a:p>
        </p:txBody>
      </p:sp>
      <p:sp>
        <p:nvSpPr>
          <p:cNvPr id="156" name="TextBox 17"/>
          <p:cNvSpPr txBox="1"/>
          <p:nvPr/>
        </p:nvSpPr>
        <p:spPr>
          <a:xfrm>
            <a:off x="360672" y="2829362"/>
            <a:ext cx="1520139" cy="599441"/>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lIns="45719" rIns="45719">
            <a:spAutoFit/>
          </a:bodyPr>
          <a:lstStyle/>
          <a:p>
            <a:pPr algn="r">
              <a:defRPr sz="1600"/>
            </a:pPr>
            <a:r>
              <a:t>Programme</a:t>
            </a:r>
            <a:r>
              <a:rPr sz="1800"/>
              <a:t> </a:t>
            </a:r>
            <a:r>
              <a:t>Induction</a:t>
            </a:r>
          </a:p>
        </p:txBody>
      </p:sp>
      <p:sp>
        <p:nvSpPr>
          <p:cNvPr id="157" name="TextBox 18"/>
          <p:cNvSpPr txBox="1"/>
          <p:nvPr/>
        </p:nvSpPr>
        <p:spPr>
          <a:xfrm>
            <a:off x="1428114" y="5168805"/>
            <a:ext cx="452696" cy="332741"/>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r">
              <a:defRPr sz="1600"/>
            </a:lvl1pPr>
          </a:lstStyle>
          <a:p>
            <a:r>
              <a:t>MSF</a:t>
            </a:r>
          </a:p>
        </p:txBody>
      </p:sp>
      <p:sp>
        <p:nvSpPr>
          <p:cNvPr id="158" name="TextBox 21"/>
          <p:cNvSpPr txBox="1"/>
          <p:nvPr/>
        </p:nvSpPr>
        <p:spPr>
          <a:xfrm>
            <a:off x="1057165" y="5849437"/>
            <a:ext cx="813322" cy="332741"/>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lIns="45719" rIns="45719">
            <a:spAutoFit/>
          </a:bodyPr>
          <a:lstStyle>
            <a:lvl1pPr algn="r">
              <a:defRPr sz="1600"/>
            </a:lvl1pPr>
          </a:lstStyle>
          <a:p>
            <a:r>
              <a:t>SLEs</a:t>
            </a:r>
          </a:p>
        </p:txBody>
      </p:sp>
      <p:sp>
        <p:nvSpPr>
          <p:cNvPr id="159" name="TextBox 27"/>
          <p:cNvSpPr txBox="1"/>
          <p:nvPr/>
        </p:nvSpPr>
        <p:spPr>
          <a:xfrm>
            <a:off x="634855" y="3417572"/>
            <a:ext cx="1235631" cy="332741"/>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r">
              <a:defRPr sz="1600"/>
            </a:lvl1pPr>
          </a:lstStyle>
          <a:p>
            <a:r>
              <a:t>CS Induction</a:t>
            </a:r>
          </a:p>
        </p:txBody>
      </p:sp>
      <p:sp>
        <p:nvSpPr>
          <p:cNvPr id="160" name="TextBox 28"/>
          <p:cNvSpPr txBox="1"/>
          <p:nvPr/>
        </p:nvSpPr>
        <p:spPr>
          <a:xfrm>
            <a:off x="670380" y="3747494"/>
            <a:ext cx="1210431" cy="332741"/>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r">
              <a:defRPr sz="1600"/>
            </a:lvl1pPr>
          </a:lstStyle>
          <a:p>
            <a:r>
              <a:t>CS appraisal</a:t>
            </a:r>
          </a:p>
        </p:txBody>
      </p:sp>
      <p:sp>
        <p:nvSpPr>
          <p:cNvPr id="161" name="TextBox 29"/>
          <p:cNvSpPr txBox="1"/>
          <p:nvPr/>
        </p:nvSpPr>
        <p:spPr>
          <a:xfrm>
            <a:off x="441738" y="1757296"/>
            <a:ext cx="1442679" cy="574041"/>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lIns="45719" rIns="45719">
            <a:spAutoFit/>
          </a:bodyPr>
          <a:lstStyle>
            <a:lvl1pPr algn="r">
              <a:defRPr sz="1600"/>
            </a:lvl1pPr>
          </a:lstStyle>
          <a:p>
            <a:r>
              <a:t>Placement Induction</a:t>
            </a:r>
          </a:p>
        </p:txBody>
      </p:sp>
      <p:sp>
        <p:nvSpPr>
          <p:cNvPr id="162" name="Straight Connector 31"/>
          <p:cNvSpPr/>
          <p:nvPr/>
        </p:nvSpPr>
        <p:spPr>
          <a:xfrm>
            <a:off x="1880810" y="1307436"/>
            <a:ext cx="1" cy="410655"/>
          </a:xfrm>
          <a:prstGeom prst="line">
            <a:avLst/>
          </a:prstGeom>
          <a:ln w="25400">
            <a:solidFill>
              <a:srgbClr val="FF0000"/>
            </a:solidFill>
            <a:miter/>
          </a:ln>
        </p:spPr>
        <p:txBody>
          <a:bodyPr lIns="45719" rIns="45719"/>
          <a:lstStyle/>
          <a:p>
            <a:endParaRPr/>
          </a:p>
        </p:txBody>
      </p:sp>
      <p:sp>
        <p:nvSpPr>
          <p:cNvPr id="163" name="Straight Connector 32"/>
          <p:cNvSpPr/>
          <p:nvPr/>
        </p:nvSpPr>
        <p:spPr>
          <a:xfrm>
            <a:off x="1880810" y="1864710"/>
            <a:ext cx="1" cy="410655"/>
          </a:xfrm>
          <a:prstGeom prst="line">
            <a:avLst/>
          </a:prstGeom>
          <a:ln w="25400">
            <a:solidFill>
              <a:srgbClr val="FF0000"/>
            </a:solidFill>
            <a:miter/>
          </a:ln>
        </p:spPr>
        <p:txBody>
          <a:bodyPr lIns="45719" rIns="45719"/>
          <a:lstStyle/>
          <a:p>
            <a:endParaRPr/>
          </a:p>
        </p:txBody>
      </p:sp>
      <p:sp>
        <p:nvSpPr>
          <p:cNvPr id="164" name="Rectangle 34"/>
          <p:cNvSpPr/>
          <p:nvPr/>
        </p:nvSpPr>
        <p:spPr>
          <a:xfrm>
            <a:off x="1880810" y="2975772"/>
            <a:ext cx="819772" cy="300614"/>
          </a:xfrm>
          <a:prstGeom prst="rect">
            <a:avLst/>
          </a:prstGeom>
          <a:solidFill>
            <a:srgbClr val="A9D18E"/>
          </a:solidFill>
          <a:ln w="12700">
            <a:solidFill>
              <a:srgbClr val="32538F"/>
            </a:solidFill>
            <a:miter/>
          </a:ln>
        </p:spPr>
        <p:txBody>
          <a:bodyPr lIns="45719" rIns="45719" anchor="ctr"/>
          <a:lstStyle/>
          <a:p>
            <a:pPr algn="ctr">
              <a:defRPr>
                <a:solidFill>
                  <a:srgbClr val="FFFFFF"/>
                </a:solidFill>
              </a:defRPr>
            </a:pPr>
            <a:endParaRPr/>
          </a:p>
        </p:txBody>
      </p:sp>
      <p:sp>
        <p:nvSpPr>
          <p:cNvPr id="165" name="Rectangle 35"/>
          <p:cNvSpPr/>
          <p:nvPr/>
        </p:nvSpPr>
        <p:spPr>
          <a:xfrm>
            <a:off x="1880810" y="2456385"/>
            <a:ext cx="819772" cy="300614"/>
          </a:xfrm>
          <a:prstGeom prst="rect">
            <a:avLst/>
          </a:prstGeom>
          <a:solidFill>
            <a:srgbClr val="A9D18E"/>
          </a:solidFill>
          <a:ln w="12700">
            <a:solidFill>
              <a:srgbClr val="32538F"/>
            </a:solidFill>
            <a:miter/>
          </a:ln>
        </p:spPr>
        <p:txBody>
          <a:bodyPr lIns="45719" rIns="45719" anchor="ctr"/>
          <a:lstStyle/>
          <a:p>
            <a:pPr algn="ctr">
              <a:defRPr>
                <a:solidFill>
                  <a:srgbClr val="FFFFFF"/>
                </a:solidFill>
              </a:defRPr>
            </a:pPr>
            <a:endParaRPr/>
          </a:p>
        </p:txBody>
      </p:sp>
      <p:sp>
        <p:nvSpPr>
          <p:cNvPr id="166" name="Rectangle 36"/>
          <p:cNvSpPr/>
          <p:nvPr/>
        </p:nvSpPr>
        <p:spPr>
          <a:xfrm>
            <a:off x="1880810" y="3428839"/>
            <a:ext cx="819772" cy="300614"/>
          </a:xfrm>
          <a:prstGeom prst="rect">
            <a:avLst/>
          </a:prstGeom>
          <a:solidFill>
            <a:srgbClr val="C9C9C9"/>
          </a:solidFill>
          <a:ln w="12700">
            <a:solidFill>
              <a:srgbClr val="32538F"/>
            </a:solidFill>
            <a:miter/>
          </a:ln>
        </p:spPr>
        <p:txBody>
          <a:bodyPr lIns="45719" rIns="45719" anchor="ctr"/>
          <a:lstStyle/>
          <a:p>
            <a:pPr algn="ctr">
              <a:defRPr>
                <a:solidFill>
                  <a:srgbClr val="FFFFFF"/>
                </a:solidFill>
              </a:defRPr>
            </a:pPr>
            <a:endParaRPr/>
          </a:p>
        </p:txBody>
      </p:sp>
      <p:sp>
        <p:nvSpPr>
          <p:cNvPr id="167" name="Rectangle 38"/>
          <p:cNvSpPr/>
          <p:nvPr/>
        </p:nvSpPr>
        <p:spPr>
          <a:xfrm>
            <a:off x="5149594" y="3420373"/>
            <a:ext cx="819772" cy="300614"/>
          </a:xfrm>
          <a:prstGeom prst="rect">
            <a:avLst/>
          </a:prstGeom>
          <a:solidFill>
            <a:srgbClr val="C9C9C9"/>
          </a:solidFill>
          <a:ln w="12700">
            <a:solidFill>
              <a:srgbClr val="32538F"/>
            </a:solidFill>
            <a:miter/>
          </a:ln>
        </p:spPr>
        <p:txBody>
          <a:bodyPr lIns="45719" rIns="45719" anchor="ctr"/>
          <a:lstStyle/>
          <a:p>
            <a:pPr algn="ctr">
              <a:defRPr>
                <a:solidFill>
                  <a:srgbClr val="FFFFFF"/>
                </a:solidFill>
              </a:defRPr>
            </a:pPr>
            <a:endParaRPr/>
          </a:p>
        </p:txBody>
      </p:sp>
      <p:sp>
        <p:nvSpPr>
          <p:cNvPr id="168" name="Rectangle 39"/>
          <p:cNvSpPr/>
          <p:nvPr/>
        </p:nvSpPr>
        <p:spPr>
          <a:xfrm>
            <a:off x="8451943" y="3428839"/>
            <a:ext cx="819772" cy="300614"/>
          </a:xfrm>
          <a:prstGeom prst="rect">
            <a:avLst/>
          </a:prstGeom>
          <a:solidFill>
            <a:srgbClr val="C9C9C9"/>
          </a:solidFill>
          <a:ln w="12700">
            <a:solidFill>
              <a:srgbClr val="32538F"/>
            </a:solidFill>
            <a:miter/>
          </a:ln>
        </p:spPr>
        <p:txBody>
          <a:bodyPr lIns="45719" rIns="45719" anchor="ctr"/>
          <a:lstStyle/>
          <a:p>
            <a:pPr algn="ctr">
              <a:defRPr>
                <a:solidFill>
                  <a:srgbClr val="FFFFFF"/>
                </a:solidFill>
              </a:defRPr>
            </a:pPr>
            <a:endParaRPr/>
          </a:p>
        </p:txBody>
      </p:sp>
      <p:sp>
        <p:nvSpPr>
          <p:cNvPr id="169" name="Rectangle 40"/>
          <p:cNvSpPr/>
          <p:nvPr/>
        </p:nvSpPr>
        <p:spPr>
          <a:xfrm>
            <a:off x="4346606" y="3720986"/>
            <a:ext cx="819772" cy="300614"/>
          </a:xfrm>
          <a:prstGeom prst="rect">
            <a:avLst/>
          </a:prstGeom>
          <a:solidFill>
            <a:srgbClr val="E7E6E6"/>
          </a:solidFill>
          <a:ln w="12700">
            <a:solidFill>
              <a:srgbClr val="32538F"/>
            </a:solidFill>
            <a:miter/>
          </a:ln>
        </p:spPr>
        <p:txBody>
          <a:bodyPr lIns="45719" rIns="45719" anchor="ctr"/>
          <a:lstStyle/>
          <a:p>
            <a:pPr algn="ctr">
              <a:defRPr>
                <a:solidFill>
                  <a:srgbClr val="FFFFFF"/>
                </a:solidFill>
              </a:defRPr>
            </a:pPr>
            <a:endParaRPr/>
          </a:p>
        </p:txBody>
      </p:sp>
      <p:sp>
        <p:nvSpPr>
          <p:cNvPr id="170" name="Rectangle 41"/>
          <p:cNvSpPr/>
          <p:nvPr/>
        </p:nvSpPr>
        <p:spPr>
          <a:xfrm>
            <a:off x="7608923" y="3740260"/>
            <a:ext cx="819772" cy="300614"/>
          </a:xfrm>
          <a:prstGeom prst="rect">
            <a:avLst/>
          </a:prstGeom>
          <a:solidFill>
            <a:srgbClr val="E7E6E6"/>
          </a:solidFill>
          <a:ln w="12700">
            <a:solidFill>
              <a:srgbClr val="32538F"/>
            </a:solidFill>
            <a:miter/>
          </a:ln>
        </p:spPr>
        <p:txBody>
          <a:bodyPr lIns="45719" rIns="45719" anchor="ctr"/>
          <a:lstStyle/>
          <a:p>
            <a:pPr algn="ctr">
              <a:defRPr>
                <a:solidFill>
                  <a:srgbClr val="FFFFFF"/>
                </a:solidFill>
              </a:defRPr>
            </a:pPr>
            <a:endParaRPr/>
          </a:p>
        </p:txBody>
      </p:sp>
      <p:sp>
        <p:nvSpPr>
          <p:cNvPr id="171" name="Rectangle 42"/>
          <p:cNvSpPr/>
          <p:nvPr/>
        </p:nvSpPr>
        <p:spPr>
          <a:xfrm>
            <a:off x="9248478" y="3735744"/>
            <a:ext cx="819772" cy="300614"/>
          </a:xfrm>
          <a:prstGeom prst="rect">
            <a:avLst/>
          </a:prstGeom>
          <a:solidFill>
            <a:srgbClr val="E7E6E6"/>
          </a:solidFill>
          <a:ln w="12700">
            <a:solidFill>
              <a:srgbClr val="32538F"/>
            </a:solidFill>
            <a:miter/>
          </a:ln>
        </p:spPr>
        <p:txBody>
          <a:bodyPr lIns="45719" rIns="45719" anchor="ctr"/>
          <a:lstStyle/>
          <a:p>
            <a:pPr algn="ctr">
              <a:defRPr>
                <a:solidFill>
                  <a:srgbClr val="FFFFFF"/>
                </a:solidFill>
              </a:defRPr>
            </a:pPr>
            <a:endParaRPr/>
          </a:p>
        </p:txBody>
      </p:sp>
      <p:sp>
        <p:nvSpPr>
          <p:cNvPr id="172" name="TextBox 19"/>
          <p:cNvSpPr txBox="1"/>
          <p:nvPr/>
        </p:nvSpPr>
        <p:spPr>
          <a:xfrm>
            <a:off x="1437836" y="4818193"/>
            <a:ext cx="451109" cy="332741"/>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r">
              <a:defRPr sz="1600"/>
            </a:lvl1pPr>
          </a:lstStyle>
          <a:p>
            <a:r>
              <a:t>LFG</a:t>
            </a:r>
          </a:p>
        </p:txBody>
      </p:sp>
      <p:grpSp>
        <p:nvGrpSpPr>
          <p:cNvPr id="16" name="Group 74"/>
          <p:cNvGrpSpPr/>
          <p:nvPr/>
        </p:nvGrpSpPr>
        <p:grpSpPr>
          <a:xfrm>
            <a:off x="2717917" y="4768448"/>
            <a:ext cx="1639562" cy="380019"/>
            <a:chOff x="0" y="0"/>
            <a:chExt cx="1639560" cy="380018"/>
          </a:xfrm>
        </p:grpSpPr>
        <p:sp>
          <p:nvSpPr>
            <p:cNvPr id="173" name="Straight Connector 70"/>
            <p:cNvSpPr/>
            <p:nvPr/>
          </p:nvSpPr>
          <p:spPr>
            <a:xfrm flipH="1">
              <a:off x="-1" y="1289"/>
              <a:ext cx="1" cy="378730"/>
            </a:xfrm>
            <a:prstGeom prst="line">
              <a:avLst/>
            </a:prstGeom>
            <a:noFill/>
            <a:ln w="25400" cap="flat">
              <a:solidFill>
                <a:schemeClr val="accent1"/>
              </a:solidFill>
              <a:prstDash val="solid"/>
              <a:miter lim="800000"/>
            </a:ln>
            <a:effectLst/>
          </p:spPr>
          <p:txBody>
            <a:bodyPr wrap="square" lIns="45719" tIns="45719" rIns="45719" bIns="45719" numCol="1" anchor="t">
              <a:noAutofit/>
            </a:bodyPr>
            <a:lstStyle/>
            <a:p>
              <a:endParaRPr/>
            </a:p>
          </p:txBody>
        </p:sp>
        <p:sp>
          <p:nvSpPr>
            <p:cNvPr id="174" name="Straight Connector 72"/>
            <p:cNvSpPr/>
            <p:nvPr/>
          </p:nvSpPr>
          <p:spPr>
            <a:xfrm>
              <a:off x="819783" y="-1"/>
              <a:ext cx="1" cy="378731"/>
            </a:xfrm>
            <a:prstGeom prst="line">
              <a:avLst/>
            </a:prstGeom>
            <a:noFill/>
            <a:ln w="25400" cap="flat">
              <a:solidFill>
                <a:schemeClr val="accent1"/>
              </a:solidFill>
              <a:prstDash val="solid"/>
              <a:miter lim="800000"/>
            </a:ln>
            <a:effectLst/>
          </p:spPr>
          <p:txBody>
            <a:bodyPr wrap="square" lIns="45719" tIns="45719" rIns="45719" bIns="45719" numCol="1" anchor="t">
              <a:noAutofit/>
            </a:bodyPr>
            <a:lstStyle/>
            <a:p>
              <a:endParaRPr/>
            </a:p>
          </p:txBody>
        </p:sp>
        <p:sp>
          <p:nvSpPr>
            <p:cNvPr id="175" name="Straight Connector 73"/>
            <p:cNvSpPr/>
            <p:nvPr/>
          </p:nvSpPr>
          <p:spPr>
            <a:xfrm>
              <a:off x="1639560" y="-1"/>
              <a:ext cx="1" cy="378731"/>
            </a:xfrm>
            <a:prstGeom prst="line">
              <a:avLst/>
            </a:prstGeom>
            <a:noFill/>
            <a:ln w="25400" cap="flat">
              <a:solidFill>
                <a:schemeClr val="accent1"/>
              </a:solidFill>
              <a:prstDash val="solid"/>
              <a:miter lim="800000"/>
            </a:ln>
            <a:effectLst/>
          </p:spPr>
          <p:txBody>
            <a:bodyPr wrap="square" lIns="45719" tIns="45719" rIns="45719" bIns="45719" numCol="1" anchor="t">
              <a:noAutofit/>
            </a:bodyPr>
            <a:lstStyle/>
            <a:p>
              <a:endParaRPr/>
            </a:p>
          </p:txBody>
        </p:sp>
      </p:grpSp>
      <p:grpSp>
        <p:nvGrpSpPr>
          <p:cNvPr id="17" name="Group 75"/>
          <p:cNvGrpSpPr/>
          <p:nvPr/>
        </p:nvGrpSpPr>
        <p:grpSpPr>
          <a:xfrm>
            <a:off x="5177247" y="4756577"/>
            <a:ext cx="1639561" cy="380019"/>
            <a:chOff x="0" y="0"/>
            <a:chExt cx="1639560" cy="380018"/>
          </a:xfrm>
        </p:grpSpPr>
        <p:sp>
          <p:nvSpPr>
            <p:cNvPr id="177" name="Straight Connector 76"/>
            <p:cNvSpPr/>
            <p:nvPr/>
          </p:nvSpPr>
          <p:spPr>
            <a:xfrm flipH="1">
              <a:off x="-1" y="1289"/>
              <a:ext cx="1" cy="378730"/>
            </a:xfrm>
            <a:prstGeom prst="line">
              <a:avLst/>
            </a:prstGeom>
            <a:noFill/>
            <a:ln w="25400" cap="flat">
              <a:solidFill>
                <a:schemeClr val="accent1"/>
              </a:solidFill>
              <a:prstDash val="solid"/>
              <a:miter lim="800000"/>
            </a:ln>
            <a:effectLst/>
          </p:spPr>
          <p:txBody>
            <a:bodyPr wrap="square" lIns="45719" tIns="45719" rIns="45719" bIns="45719" numCol="1" anchor="t">
              <a:noAutofit/>
            </a:bodyPr>
            <a:lstStyle/>
            <a:p>
              <a:endParaRPr/>
            </a:p>
          </p:txBody>
        </p:sp>
        <p:sp>
          <p:nvSpPr>
            <p:cNvPr id="178" name="Straight Connector 77"/>
            <p:cNvSpPr/>
            <p:nvPr/>
          </p:nvSpPr>
          <p:spPr>
            <a:xfrm>
              <a:off x="819783" y="-1"/>
              <a:ext cx="1" cy="378731"/>
            </a:xfrm>
            <a:prstGeom prst="line">
              <a:avLst/>
            </a:prstGeom>
            <a:noFill/>
            <a:ln w="25400" cap="flat">
              <a:solidFill>
                <a:schemeClr val="accent1"/>
              </a:solidFill>
              <a:prstDash val="solid"/>
              <a:miter lim="800000"/>
            </a:ln>
            <a:effectLst/>
          </p:spPr>
          <p:txBody>
            <a:bodyPr wrap="square" lIns="45719" tIns="45719" rIns="45719" bIns="45719" numCol="1" anchor="t">
              <a:noAutofit/>
            </a:bodyPr>
            <a:lstStyle/>
            <a:p>
              <a:endParaRPr/>
            </a:p>
          </p:txBody>
        </p:sp>
        <p:sp>
          <p:nvSpPr>
            <p:cNvPr id="179" name="Straight Connector 78"/>
            <p:cNvSpPr/>
            <p:nvPr/>
          </p:nvSpPr>
          <p:spPr>
            <a:xfrm>
              <a:off x="1639560" y="-1"/>
              <a:ext cx="1" cy="378731"/>
            </a:xfrm>
            <a:prstGeom prst="line">
              <a:avLst/>
            </a:prstGeom>
            <a:noFill/>
            <a:ln w="25400" cap="flat">
              <a:solidFill>
                <a:schemeClr val="accent1"/>
              </a:solidFill>
              <a:prstDash val="solid"/>
              <a:miter lim="800000"/>
            </a:ln>
            <a:effectLst/>
          </p:spPr>
          <p:txBody>
            <a:bodyPr wrap="square" lIns="45719" tIns="45719" rIns="45719" bIns="45719" numCol="1" anchor="t">
              <a:noAutofit/>
            </a:bodyPr>
            <a:lstStyle/>
            <a:p>
              <a:endParaRPr/>
            </a:p>
          </p:txBody>
        </p:sp>
      </p:grpSp>
      <p:grpSp>
        <p:nvGrpSpPr>
          <p:cNvPr id="18" name="Group 79"/>
          <p:cNvGrpSpPr/>
          <p:nvPr/>
        </p:nvGrpSpPr>
        <p:grpSpPr>
          <a:xfrm>
            <a:off x="7649495" y="4756577"/>
            <a:ext cx="1639561" cy="380019"/>
            <a:chOff x="0" y="0"/>
            <a:chExt cx="1639560" cy="380018"/>
          </a:xfrm>
        </p:grpSpPr>
        <p:sp>
          <p:nvSpPr>
            <p:cNvPr id="181" name="Straight Connector 80"/>
            <p:cNvSpPr/>
            <p:nvPr/>
          </p:nvSpPr>
          <p:spPr>
            <a:xfrm flipH="1">
              <a:off x="-1" y="1289"/>
              <a:ext cx="1" cy="378730"/>
            </a:xfrm>
            <a:prstGeom prst="line">
              <a:avLst/>
            </a:prstGeom>
            <a:noFill/>
            <a:ln w="25400" cap="flat">
              <a:solidFill>
                <a:schemeClr val="accent1"/>
              </a:solidFill>
              <a:prstDash val="solid"/>
              <a:miter lim="800000"/>
            </a:ln>
            <a:effectLst/>
          </p:spPr>
          <p:txBody>
            <a:bodyPr wrap="square" lIns="45719" tIns="45719" rIns="45719" bIns="45719" numCol="1" anchor="t">
              <a:noAutofit/>
            </a:bodyPr>
            <a:lstStyle/>
            <a:p>
              <a:endParaRPr/>
            </a:p>
          </p:txBody>
        </p:sp>
        <p:sp>
          <p:nvSpPr>
            <p:cNvPr id="182" name="Straight Connector 81"/>
            <p:cNvSpPr/>
            <p:nvPr/>
          </p:nvSpPr>
          <p:spPr>
            <a:xfrm>
              <a:off x="819783" y="-1"/>
              <a:ext cx="1" cy="378731"/>
            </a:xfrm>
            <a:prstGeom prst="line">
              <a:avLst/>
            </a:prstGeom>
            <a:noFill/>
            <a:ln w="25400" cap="flat">
              <a:solidFill>
                <a:schemeClr val="accent1"/>
              </a:solidFill>
              <a:prstDash val="solid"/>
              <a:miter lim="800000"/>
            </a:ln>
            <a:effectLst/>
          </p:spPr>
          <p:txBody>
            <a:bodyPr wrap="square" lIns="45719" tIns="45719" rIns="45719" bIns="45719" numCol="1" anchor="t">
              <a:noAutofit/>
            </a:bodyPr>
            <a:lstStyle/>
            <a:p>
              <a:endParaRPr/>
            </a:p>
          </p:txBody>
        </p:sp>
        <p:sp>
          <p:nvSpPr>
            <p:cNvPr id="183" name="Straight Connector 82"/>
            <p:cNvSpPr/>
            <p:nvPr/>
          </p:nvSpPr>
          <p:spPr>
            <a:xfrm>
              <a:off x="1639560" y="-1"/>
              <a:ext cx="1" cy="378731"/>
            </a:xfrm>
            <a:prstGeom prst="line">
              <a:avLst/>
            </a:prstGeom>
            <a:noFill/>
            <a:ln w="25400" cap="flat">
              <a:solidFill>
                <a:schemeClr val="accent1"/>
              </a:solidFill>
              <a:prstDash val="solid"/>
              <a:miter lim="800000"/>
            </a:ln>
            <a:effectLst/>
          </p:spPr>
          <p:txBody>
            <a:bodyPr wrap="square" lIns="45719" tIns="45719" rIns="45719" bIns="45719" numCol="1" anchor="t">
              <a:noAutofit/>
            </a:bodyPr>
            <a:lstStyle/>
            <a:p>
              <a:endParaRPr/>
            </a:p>
          </p:txBody>
        </p:sp>
      </p:grpSp>
      <p:sp>
        <p:nvSpPr>
          <p:cNvPr id="185" name="Straight Connector 84"/>
          <p:cNvSpPr/>
          <p:nvPr/>
        </p:nvSpPr>
        <p:spPr>
          <a:xfrm>
            <a:off x="10151722" y="4769737"/>
            <a:ext cx="1" cy="378731"/>
          </a:xfrm>
          <a:prstGeom prst="line">
            <a:avLst/>
          </a:prstGeom>
          <a:ln w="25400">
            <a:solidFill>
              <a:schemeClr val="accent1"/>
            </a:solidFill>
            <a:miter/>
          </a:ln>
        </p:spPr>
        <p:txBody>
          <a:bodyPr lIns="45719" rIns="45719"/>
          <a:lstStyle/>
          <a:p>
            <a:endParaRPr/>
          </a:p>
        </p:txBody>
      </p:sp>
      <p:sp>
        <p:nvSpPr>
          <p:cNvPr id="186" name="Straight Connector 85"/>
          <p:cNvSpPr/>
          <p:nvPr/>
        </p:nvSpPr>
        <p:spPr>
          <a:xfrm>
            <a:off x="10971504" y="4768448"/>
            <a:ext cx="1" cy="378731"/>
          </a:xfrm>
          <a:prstGeom prst="line">
            <a:avLst/>
          </a:prstGeom>
          <a:ln w="25400">
            <a:solidFill>
              <a:schemeClr val="accent1"/>
            </a:solidFill>
            <a:miter/>
          </a:ln>
        </p:spPr>
        <p:txBody>
          <a:bodyPr lIns="45719" rIns="45719"/>
          <a:lstStyle/>
          <a:p>
            <a:endParaRPr/>
          </a:p>
        </p:txBody>
      </p:sp>
      <p:grpSp>
        <p:nvGrpSpPr>
          <p:cNvPr id="19" name="Group 90"/>
          <p:cNvGrpSpPr/>
          <p:nvPr/>
        </p:nvGrpSpPr>
        <p:grpSpPr>
          <a:xfrm>
            <a:off x="2494326" y="4151145"/>
            <a:ext cx="8803594" cy="416133"/>
            <a:chOff x="0" y="0"/>
            <a:chExt cx="8803593" cy="416132"/>
          </a:xfrm>
        </p:grpSpPr>
        <p:grpSp>
          <p:nvGrpSpPr>
            <p:cNvPr id="20" name="Group 47"/>
            <p:cNvGrpSpPr/>
            <p:nvPr/>
          </p:nvGrpSpPr>
          <p:grpSpPr>
            <a:xfrm>
              <a:off x="380837" y="5477"/>
              <a:ext cx="1249031" cy="410656"/>
              <a:chOff x="0" y="0"/>
              <a:chExt cx="1249029" cy="410655"/>
            </a:xfrm>
          </p:grpSpPr>
          <p:sp>
            <p:nvSpPr>
              <p:cNvPr id="187" name="Straight Connector 43"/>
              <p:cNvSpPr/>
              <p:nvPr/>
            </p:nvSpPr>
            <p:spPr>
              <a:xfrm flipH="1">
                <a:off x="-1"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sp>
            <p:nvSpPr>
              <p:cNvPr id="188" name="Straight Connector 44"/>
              <p:cNvSpPr/>
              <p:nvPr/>
            </p:nvSpPr>
            <p:spPr>
              <a:xfrm flipH="1">
                <a:off x="396978"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sp>
            <p:nvSpPr>
              <p:cNvPr id="189" name="Straight Connector 45"/>
              <p:cNvSpPr/>
              <p:nvPr/>
            </p:nvSpPr>
            <p:spPr>
              <a:xfrm>
                <a:off x="823004"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sp>
            <p:nvSpPr>
              <p:cNvPr id="190" name="Straight Connector 46"/>
              <p:cNvSpPr/>
              <p:nvPr/>
            </p:nvSpPr>
            <p:spPr>
              <a:xfrm>
                <a:off x="1249029"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grpSp>
        <p:grpSp>
          <p:nvGrpSpPr>
            <p:cNvPr id="21" name="Group 48"/>
            <p:cNvGrpSpPr/>
            <p:nvPr/>
          </p:nvGrpSpPr>
          <p:grpSpPr>
            <a:xfrm>
              <a:off x="2076867" y="-1"/>
              <a:ext cx="1249031" cy="410656"/>
              <a:chOff x="0" y="0"/>
              <a:chExt cx="1249029" cy="410655"/>
            </a:xfrm>
          </p:grpSpPr>
          <p:sp>
            <p:nvSpPr>
              <p:cNvPr id="192" name="Straight Connector 49"/>
              <p:cNvSpPr/>
              <p:nvPr/>
            </p:nvSpPr>
            <p:spPr>
              <a:xfrm flipH="1">
                <a:off x="-1"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sp>
            <p:nvSpPr>
              <p:cNvPr id="193" name="Straight Connector 50"/>
              <p:cNvSpPr/>
              <p:nvPr/>
            </p:nvSpPr>
            <p:spPr>
              <a:xfrm flipH="1">
                <a:off x="396978"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sp>
            <p:nvSpPr>
              <p:cNvPr id="194" name="Straight Connector 51"/>
              <p:cNvSpPr/>
              <p:nvPr/>
            </p:nvSpPr>
            <p:spPr>
              <a:xfrm>
                <a:off x="823004"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sp>
            <p:nvSpPr>
              <p:cNvPr id="195" name="Straight Connector 52"/>
              <p:cNvSpPr/>
              <p:nvPr/>
            </p:nvSpPr>
            <p:spPr>
              <a:xfrm>
                <a:off x="1249029"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grpSp>
        <p:grpSp>
          <p:nvGrpSpPr>
            <p:cNvPr id="22" name="Group 53"/>
            <p:cNvGrpSpPr/>
            <p:nvPr/>
          </p:nvGrpSpPr>
          <p:grpSpPr>
            <a:xfrm>
              <a:off x="3772898" y="-1"/>
              <a:ext cx="1249030" cy="410656"/>
              <a:chOff x="0" y="0"/>
              <a:chExt cx="1249029" cy="410655"/>
            </a:xfrm>
          </p:grpSpPr>
          <p:sp>
            <p:nvSpPr>
              <p:cNvPr id="197" name="Straight Connector 54"/>
              <p:cNvSpPr/>
              <p:nvPr/>
            </p:nvSpPr>
            <p:spPr>
              <a:xfrm flipH="1">
                <a:off x="-1"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sp>
            <p:nvSpPr>
              <p:cNvPr id="198" name="Straight Connector 55"/>
              <p:cNvSpPr/>
              <p:nvPr/>
            </p:nvSpPr>
            <p:spPr>
              <a:xfrm flipH="1">
                <a:off x="396978"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sp>
            <p:nvSpPr>
              <p:cNvPr id="199" name="Straight Connector 56"/>
              <p:cNvSpPr/>
              <p:nvPr/>
            </p:nvSpPr>
            <p:spPr>
              <a:xfrm>
                <a:off x="823004"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sp>
            <p:nvSpPr>
              <p:cNvPr id="200" name="Straight Connector 57"/>
              <p:cNvSpPr/>
              <p:nvPr/>
            </p:nvSpPr>
            <p:spPr>
              <a:xfrm>
                <a:off x="1249029"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grpSp>
        <p:grpSp>
          <p:nvGrpSpPr>
            <p:cNvPr id="23" name="Group 58"/>
            <p:cNvGrpSpPr/>
            <p:nvPr/>
          </p:nvGrpSpPr>
          <p:grpSpPr>
            <a:xfrm>
              <a:off x="5447953" y="-1"/>
              <a:ext cx="1249031" cy="410656"/>
              <a:chOff x="0" y="0"/>
              <a:chExt cx="1249029" cy="410655"/>
            </a:xfrm>
          </p:grpSpPr>
          <p:sp>
            <p:nvSpPr>
              <p:cNvPr id="202" name="Straight Connector 59"/>
              <p:cNvSpPr/>
              <p:nvPr/>
            </p:nvSpPr>
            <p:spPr>
              <a:xfrm flipH="1">
                <a:off x="-1"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sp>
            <p:nvSpPr>
              <p:cNvPr id="203" name="Straight Connector 60"/>
              <p:cNvSpPr/>
              <p:nvPr/>
            </p:nvSpPr>
            <p:spPr>
              <a:xfrm flipH="1">
                <a:off x="396978"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sp>
            <p:nvSpPr>
              <p:cNvPr id="204" name="Straight Connector 61"/>
              <p:cNvSpPr/>
              <p:nvPr/>
            </p:nvSpPr>
            <p:spPr>
              <a:xfrm>
                <a:off x="823004"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sp>
            <p:nvSpPr>
              <p:cNvPr id="205" name="Straight Connector 62"/>
              <p:cNvSpPr/>
              <p:nvPr/>
            </p:nvSpPr>
            <p:spPr>
              <a:xfrm>
                <a:off x="1249029"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grpSp>
        <p:sp>
          <p:nvSpPr>
            <p:cNvPr id="207" name="Straight Connector 64"/>
            <p:cNvSpPr/>
            <p:nvPr/>
          </p:nvSpPr>
          <p:spPr>
            <a:xfrm>
              <a:off x="7106882"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sp>
          <p:nvSpPr>
            <p:cNvPr id="208" name="Straight Connector 65"/>
            <p:cNvSpPr/>
            <p:nvPr/>
          </p:nvSpPr>
          <p:spPr>
            <a:xfrm>
              <a:off x="7503861"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sp>
          <p:nvSpPr>
            <p:cNvPr id="209" name="Straight Connector 66"/>
            <p:cNvSpPr/>
            <p:nvPr/>
          </p:nvSpPr>
          <p:spPr>
            <a:xfrm>
              <a:off x="7929887"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sp>
          <p:nvSpPr>
            <p:cNvPr id="210" name="Straight Connector 67"/>
            <p:cNvSpPr/>
            <p:nvPr/>
          </p:nvSpPr>
          <p:spPr>
            <a:xfrm>
              <a:off x="8355912"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sp>
          <p:nvSpPr>
            <p:cNvPr id="211" name="Straight Connector 68"/>
            <p:cNvSpPr/>
            <p:nvPr/>
          </p:nvSpPr>
          <p:spPr>
            <a:xfrm flipH="1">
              <a:off x="0"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sp>
          <p:nvSpPr>
            <p:cNvPr id="212" name="Straight Connector 87"/>
            <p:cNvSpPr/>
            <p:nvPr/>
          </p:nvSpPr>
          <p:spPr>
            <a:xfrm>
              <a:off x="8803593"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grpSp>
      <p:sp>
        <p:nvSpPr>
          <p:cNvPr id="214" name="Rectangle 92"/>
          <p:cNvSpPr/>
          <p:nvPr/>
        </p:nvSpPr>
        <p:spPr>
          <a:xfrm>
            <a:off x="3919928" y="5276808"/>
            <a:ext cx="819772" cy="300614"/>
          </a:xfrm>
          <a:prstGeom prst="rect">
            <a:avLst/>
          </a:prstGeom>
          <a:solidFill>
            <a:srgbClr val="FFFF00"/>
          </a:solidFill>
          <a:ln w="12700">
            <a:solidFill>
              <a:srgbClr val="32538F"/>
            </a:solidFill>
            <a:miter/>
          </a:ln>
        </p:spPr>
        <p:txBody>
          <a:bodyPr lIns="45719" rIns="45719" anchor="ctr"/>
          <a:lstStyle/>
          <a:p>
            <a:pPr algn="ctr">
              <a:defRPr>
                <a:solidFill>
                  <a:srgbClr val="FFFFFF"/>
                </a:solidFill>
              </a:defRPr>
            </a:pPr>
            <a:endParaRPr/>
          </a:p>
        </p:txBody>
      </p:sp>
      <p:sp>
        <p:nvSpPr>
          <p:cNvPr id="215" name="TextBox 96"/>
          <p:cNvSpPr txBox="1"/>
          <p:nvPr/>
        </p:nvSpPr>
        <p:spPr>
          <a:xfrm>
            <a:off x="1382369" y="5533863"/>
            <a:ext cx="488117" cy="332741"/>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r">
              <a:defRPr sz="1600"/>
            </a:lvl1pPr>
          </a:lstStyle>
          <a:p>
            <a:r>
              <a:t>MCR</a:t>
            </a:r>
          </a:p>
        </p:txBody>
      </p:sp>
      <p:sp>
        <p:nvSpPr>
          <p:cNvPr id="216" name="Oval 97"/>
          <p:cNvSpPr/>
          <p:nvPr/>
        </p:nvSpPr>
        <p:spPr>
          <a:xfrm>
            <a:off x="2282392" y="5609904"/>
            <a:ext cx="203619" cy="174303"/>
          </a:xfrm>
          <a:prstGeom prst="ellipse">
            <a:avLst/>
          </a:prstGeom>
          <a:solidFill>
            <a:schemeClr val="accent1"/>
          </a:solidFill>
          <a:ln w="12700">
            <a:solidFill>
              <a:srgbClr val="32538F"/>
            </a:solidFill>
            <a:miter/>
          </a:ln>
        </p:spPr>
        <p:txBody>
          <a:bodyPr lIns="45719" rIns="45719" anchor="ctr"/>
          <a:lstStyle/>
          <a:p>
            <a:pPr algn="ctr">
              <a:defRPr>
                <a:solidFill>
                  <a:srgbClr val="FFFFFF"/>
                </a:solidFill>
              </a:defRPr>
            </a:pPr>
            <a:endParaRPr/>
          </a:p>
        </p:txBody>
      </p:sp>
      <p:sp>
        <p:nvSpPr>
          <p:cNvPr id="217" name="Oval 98"/>
          <p:cNvSpPr/>
          <p:nvPr/>
        </p:nvSpPr>
        <p:spPr>
          <a:xfrm>
            <a:off x="3255224" y="5609904"/>
            <a:ext cx="203619" cy="174303"/>
          </a:xfrm>
          <a:prstGeom prst="ellipse">
            <a:avLst/>
          </a:prstGeom>
          <a:solidFill>
            <a:schemeClr val="accent1"/>
          </a:solidFill>
          <a:ln w="12700">
            <a:solidFill>
              <a:srgbClr val="32538F"/>
            </a:solidFill>
            <a:miter/>
          </a:ln>
        </p:spPr>
        <p:txBody>
          <a:bodyPr lIns="45719" rIns="45719" anchor="ctr"/>
          <a:lstStyle/>
          <a:p>
            <a:pPr algn="ctr">
              <a:defRPr>
                <a:solidFill>
                  <a:srgbClr val="FFFFFF"/>
                </a:solidFill>
              </a:defRPr>
            </a:pPr>
            <a:endParaRPr/>
          </a:p>
        </p:txBody>
      </p:sp>
      <p:sp>
        <p:nvSpPr>
          <p:cNvPr id="218" name="Oval 99"/>
          <p:cNvSpPr/>
          <p:nvPr/>
        </p:nvSpPr>
        <p:spPr>
          <a:xfrm>
            <a:off x="4843579" y="5609904"/>
            <a:ext cx="203619" cy="174303"/>
          </a:xfrm>
          <a:prstGeom prst="ellipse">
            <a:avLst/>
          </a:prstGeom>
          <a:solidFill>
            <a:schemeClr val="accent1"/>
          </a:solidFill>
          <a:ln w="12700">
            <a:solidFill>
              <a:srgbClr val="32538F"/>
            </a:solidFill>
            <a:miter/>
          </a:ln>
        </p:spPr>
        <p:txBody>
          <a:bodyPr lIns="45719" rIns="45719" anchor="ctr"/>
          <a:lstStyle/>
          <a:p>
            <a:pPr algn="ctr">
              <a:defRPr>
                <a:solidFill>
                  <a:srgbClr val="FFFFFF"/>
                </a:solidFill>
              </a:defRPr>
            </a:pPr>
            <a:endParaRPr/>
          </a:p>
        </p:txBody>
      </p:sp>
      <p:sp>
        <p:nvSpPr>
          <p:cNvPr id="219" name="Oval 100"/>
          <p:cNvSpPr/>
          <p:nvPr/>
        </p:nvSpPr>
        <p:spPr>
          <a:xfrm>
            <a:off x="6165415" y="5609904"/>
            <a:ext cx="203619" cy="174303"/>
          </a:xfrm>
          <a:prstGeom prst="ellipse">
            <a:avLst/>
          </a:prstGeom>
          <a:solidFill>
            <a:schemeClr val="accent1"/>
          </a:solidFill>
          <a:ln w="12700">
            <a:solidFill>
              <a:srgbClr val="32538F"/>
            </a:solidFill>
            <a:miter/>
          </a:ln>
        </p:spPr>
        <p:txBody>
          <a:bodyPr lIns="45719" rIns="45719" anchor="ctr"/>
          <a:lstStyle/>
          <a:p>
            <a:pPr algn="ctr">
              <a:defRPr>
                <a:solidFill>
                  <a:srgbClr val="FFFFFF"/>
                </a:solidFill>
              </a:defRPr>
            </a:pPr>
            <a:endParaRPr/>
          </a:p>
        </p:txBody>
      </p:sp>
      <p:sp>
        <p:nvSpPr>
          <p:cNvPr id="220" name="Oval 101"/>
          <p:cNvSpPr/>
          <p:nvPr/>
        </p:nvSpPr>
        <p:spPr>
          <a:xfrm>
            <a:off x="7396463" y="5609904"/>
            <a:ext cx="203619" cy="174303"/>
          </a:xfrm>
          <a:prstGeom prst="ellipse">
            <a:avLst/>
          </a:prstGeom>
          <a:solidFill>
            <a:schemeClr val="accent1"/>
          </a:solidFill>
          <a:ln w="12700">
            <a:solidFill>
              <a:srgbClr val="32538F"/>
            </a:solidFill>
            <a:miter/>
          </a:ln>
        </p:spPr>
        <p:txBody>
          <a:bodyPr lIns="45719" rIns="45719" anchor="ctr"/>
          <a:lstStyle/>
          <a:p>
            <a:pPr algn="ctr">
              <a:defRPr>
                <a:solidFill>
                  <a:srgbClr val="FFFFFF"/>
                </a:solidFill>
              </a:defRPr>
            </a:pPr>
            <a:endParaRPr/>
          </a:p>
        </p:txBody>
      </p:sp>
      <p:sp>
        <p:nvSpPr>
          <p:cNvPr id="221" name="Oval 102"/>
          <p:cNvSpPr/>
          <p:nvPr/>
        </p:nvSpPr>
        <p:spPr>
          <a:xfrm>
            <a:off x="9031300" y="5609904"/>
            <a:ext cx="203619" cy="174303"/>
          </a:xfrm>
          <a:prstGeom prst="ellipse">
            <a:avLst/>
          </a:prstGeom>
          <a:solidFill>
            <a:schemeClr val="accent1"/>
          </a:solidFill>
          <a:ln w="12700">
            <a:solidFill>
              <a:srgbClr val="32538F"/>
            </a:solidFill>
            <a:miter/>
          </a:ln>
        </p:spPr>
        <p:txBody>
          <a:bodyPr lIns="45719" rIns="45719" anchor="ctr"/>
          <a:lstStyle/>
          <a:p>
            <a:pPr algn="ctr">
              <a:defRPr>
                <a:solidFill>
                  <a:srgbClr val="FFFFFF"/>
                </a:solidFill>
              </a:defRPr>
            </a:pPr>
            <a:endParaRPr/>
          </a:p>
        </p:txBody>
      </p:sp>
      <p:sp>
        <p:nvSpPr>
          <p:cNvPr id="222" name="Oval 103"/>
          <p:cNvSpPr/>
          <p:nvPr/>
        </p:nvSpPr>
        <p:spPr>
          <a:xfrm>
            <a:off x="2268833" y="5925480"/>
            <a:ext cx="203619" cy="174303"/>
          </a:xfrm>
          <a:prstGeom prst="ellipse">
            <a:avLst/>
          </a:prstGeom>
          <a:solidFill>
            <a:schemeClr val="accent4"/>
          </a:solidFill>
          <a:ln w="12700">
            <a:solidFill>
              <a:srgbClr val="32538F"/>
            </a:solidFill>
            <a:miter/>
          </a:ln>
        </p:spPr>
        <p:txBody>
          <a:bodyPr lIns="45719" rIns="45719" anchor="ctr"/>
          <a:lstStyle/>
          <a:p>
            <a:pPr algn="ctr">
              <a:defRPr>
                <a:solidFill>
                  <a:srgbClr val="FFFFFF"/>
                </a:solidFill>
              </a:defRPr>
            </a:pPr>
            <a:endParaRPr/>
          </a:p>
        </p:txBody>
      </p:sp>
      <p:sp>
        <p:nvSpPr>
          <p:cNvPr id="223" name="Oval 104"/>
          <p:cNvSpPr/>
          <p:nvPr/>
        </p:nvSpPr>
        <p:spPr>
          <a:xfrm>
            <a:off x="2806325" y="5925480"/>
            <a:ext cx="203619" cy="174303"/>
          </a:xfrm>
          <a:prstGeom prst="ellipse">
            <a:avLst/>
          </a:prstGeom>
          <a:solidFill>
            <a:schemeClr val="accent4"/>
          </a:solidFill>
          <a:ln w="12700">
            <a:solidFill>
              <a:srgbClr val="32538F"/>
            </a:solidFill>
            <a:miter/>
          </a:ln>
        </p:spPr>
        <p:txBody>
          <a:bodyPr lIns="45719" rIns="45719" anchor="ctr"/>
          <a:lstStyle/>
          <a:p>
            <a:pPr algn="ctr">
              <a:defRPr>
                <a:solidFill>
                  <a:srgbClr val="FFFFFF"/>
                </a:solidFill>
              </a:defRPr>
            </a:pPr>
            <a:endParaRPr/>
          </a:p>
        </p:txBody>
      </p:sp>
      <p:sp>
        <p:nvSpPr>
          <p:cNvPr id="224" name="Oval 105"/>
          <p:cNvSpPr/>
          <p:nvPr/>
        </p:nvSpPr>
        <p:spPr>
          <a:xfrm>
            <a:off x="3140199" y="5925480"/>
            <a:ext cx="203619" cy="174303"/>
          </a:xfrm>
          <a:prstGeom prst="ellipse">
            <a:avLst/>
          </a:prstGeom>
          <a:solidFill>
            <a:schemeClr val="accent4"/>
          </a:solidFill>
          <a:ln w="12700">
            <a:solidFill>
              <a:srgbClr val="32538F"/>
            </a:solidFill>
            <a:miter/>
          </a:ln>
        </p:spPr>
        <p:txBody>
          <a:bodyPr lIns="45719" rIns="45719" anchor="ctr"/>
          <a:lstStyle/>
          <a:p>
            <a:pPr algn="ctr">
              <a:defRPr>
                <a:solidFill>
                  <a:srgbClr val="FFFFFF"/>
                </a:solidFill>
              </a:defRPr>
            </a:pPr>
            <a:endParaRPr/>
          </a:p>
        </p:txBody>
      </p:sp>
      <p:sp>
        <p:nvSpPr>
          <p:cNvPr id="225" name="Oval 106"/>
          <p:cNvSpPr/>
          <p:nvPr/>
        </p:nvSpPr>
        <p:spPr>
          <a:xfrm>
            <a:off x="4061674" y="5925480"/>
            <a:ext cx="203619" cy="174303"/>
          </a:xfrm>
          <a:prstGeom prst="ellipse">
            <a:avLst/>
          </a:prstGeom>
          <a:solidFill>
            <a:schemeClr val="accent4"/>
          </a:solidFill>
          <a:ln w="12700">
            <a:solidFill>
              <a:srgbClr val="32538F"/>
            </a:solidFill>
            <a:miter/>
          </a:ln>
        </p:spPr>
        <p:txBody>
          <a:bodyPr lIns="45719" rIns="45719" anchor="ctr"/>
          <a:lstStyle/>
          <a:p>
            <a:pPr algn="ctr">
              <a:defRPr>
                <a:solidFill>
                  <a:srgbClr val="FFFFFF"/>
                </a:solidFill>
              </a:defRPr>
            </a:pPr>
            <a:endParaRPr/>
          </a:p>
        </p:txBody>
      </p:sp>
      <p:sp>
        <p:nvSpPr>
          <p:cNvPr id="226" name="Oval 107"/>
          <p:cNvSpPr/>
          <p:nvPr/>
        </p:nvSpPr>
        <p:spPr>
          <a:xfrm>
            <a:off x="5032004" y="5925480"/>
            <a:ext cx="203619" cy="174303"/>
          </a:xfrm>
          <a:prstGeom prst="ellipse">
            <a:avLst/>
          </a:prstGeom>
          <a:solidFill>
            <a:schemeClr val="accent4"/>
          </a:solidFill>
          <a:ln w="12700">
            <a:solidFill>
              <a:srgbClr val="32538F"/>
            </a:solidFill>
            <a:miter/>
          </a:ln>
        </p:spPr>
        <p:txBody>
          <a:bodyPr lIns="45719" rIns="45719" anchor="ctr"/>
          <a:lstStyle/>
          <a:p>
            <a:pPr algn="ctr">
              <a:defRPr>
                <a:solidFill>
                  <a:srgbClr val="FFFFFF"/>
                </a:solidFill>
              </a:defRPr>
            </a:pPr>
            <a:endParaRPr/>
          </a:p>
        </p:txBody>
      </p:sp>
      <p:sp>
        <p:nvSpPr>
          <p:cNvPr id="227" name="Oval 108"/>
          <p:cNvSpPr/>
          <p:nvPr/>
        </p:nvSpPr>
        <p:spPr>
          <a:xfrm>
            <a:off x="6077799" y="5925480"/>
            <a:ext cx="203619" cy="174303"/>
          </a:xfrm>
          <a:prstGeom prst="ellipse">
            <a:avLst/>
          </a:prstGeom>
          <a:solidFill>
            <a:schemeClr val="accent4"/>
          </a:solidFill>
          <a:ln w="12700">
            <a:solidFill>
              <a:srgbClr val="32538F"/>
            </a:solidFill>
            <a:miter/>
          </a:ln>
        </p:spPr>
        <p:txBody>
          <a:bodyPr lIns="45719" rIns="45719" anchor="ctr"/>
          <a:lstStyle/>
          <a:p>
            <a:pPr algn="ctr">
              <a:defRPr>
                <a:solidFill>
                  <a:srgbClr val="FFFFFF"/>
                </a:solidFill>
              </a:defRPr>
            </a:pPr>
            <a:endParaRPr/>
          </a:p>
        </p:txBody>
      </p:sp>
      <p:sp>
        <p:nvSpPr>
          <p:cNvPr id="228" name="Oval 109"/>
          <p:cNvSpPr/>
          <p:nvPr/>
        </p:nvSpPr>
        <p:spPr>
          <a:xfrm>
            <a:off x="6369032" y="5925480"/>
            <a:ext cx="203619" cy="174303"/>
          </a:xfrm>
          <a:prstGeom prst="ellipse">
            <a:avLst/>
          </a:prstGeom>
          <a:solidFill>
            <a:schemeClr val="accent4"/>
          </a:solidFill>
          <a:ln w="12700">
            <a:solidFill>
              <a:srgbClr val="32538F"/>
            </a:solidFill>
            <a:miter/>
          </a:ln>
        </p:spPr>
        <p:txBody>
          <a:bodyPr lIns="45719" rIns="45719" anchor="ctr"/>
          <a:lstStyle/>
          <a:p>
            <a:pPr algn="ctr">
              <a:defRPr>
                <a:solidFill>
                  <a:srgbClr val="FFFFFF"/>
                </a:solidFill>
              </a:defRPr>
            </a:pPr>
            <a:endParaRPr/>
          </a:p>
        </p:txBody>
      </p:sp>
      <p:sp>
        <p:nvSpPr>
          <p:cNvPr id="229" name="Oval 110"/>
          <p:cNvSpPr/>
          <p:nvPr/>
        </p:nvSpPr>
        <p:spPr>
          <a:xfrm>
            <a:off x="7513832" y="5925480"/>
            <a:ext cx="203619" cy="174303"/>
          </a:xfrm>
          <a:prstGeom prst="ellipse">
            <a:avLst/>
          </a:prstGeom>
          <a:solidFill>
            <a:schemeClr val="accent4"/>
          </a:solidFill>
          <a:ln w="12700">
            <a:solidFill>
              <a:srgbClr val="32538F"/>
            </a:solidFill>
            <a:miter/>
          </a:ln>
        </p:spPr>
        <p:txBody>
          <a:bodyPr lIns="45719" rIns="45719" anchor="ctr"/>
          <a:lstStyle/>
          <a:p>
            <a:pPr algn="ctr">
              <a:defRPr>
                <a:solidFill>
                  <a:srgbClr val="FFFFFF"/>
                </a:solidFill>
              </a:defRPr>
            </a:pPr>
            <a:endParaRPr/>
          </a:p>
        </p:txBody>
      </p:sp>
      <p:sp>
        <p:nvSpPr>
          <p:cNvPr id="230" name="Oval 111"/>
          <p:cNvSpPr/>
          <p:nvPr/>
        </p:nvSpPr>
        <p:spPr>
          <a:xfrm>
            <a:off x="7792508" y="5925480"/>
            <a:ext cx="203619" cy="174303"/>
          </a:xfrm>
          <a:prstGeom prst="ellipse">
            <a:avLst/>
          </a:prstGeom>
          <a:solidFill>
            <a:schemeClr val="accent4"/>
          </a:solidFill>
          <a:ln w="12700">
            <a:solidFill>
              <a:srgbClr val="32538F"/>
            </a:solidFill>
            <a:miter/>
          </a:ln>
        </p:spPr>
        <p:txBody>
          <a:bodyPr lIns="45719" rIns="45719" anchor="ctr"/>
          <a:lstStyle/>
          <a:p>
            <a:pPr algn="ctr">
              <a:defRPr>
                <a:solidFill>
                  <a:srgbClr val="FFFFFF"/>
                </a:solidFill>
              </a:defRPr>
            </a:pPr>
            <a:endParaRPr/>
          </a:p>
        </p:txBody>
      </p:sp>
      <p:sp>
        <p:nvSpPr>
          <p:cNvPr id="231" name="Oval 112"/>
          <p:cNvSpPr/>
          <p:nvPr/>
        </p:nvSpPr>
        <p:spPr>
          <a:xfrm>
            <a:off x="8120446" y="5925480"/>
            <a:ext cx="203619" cy="174303"/>
          </a:xfrm>
          <a:prstGeom prst="ellipse">
            <a:avLst/>
          </a:prstGeom>
          <a:solidFill>
            <a:schemeClr val="accent4"/>
          </a:solidFill>
          <a:ln w="12700">
            <a:solidFill>
              <a:srgbClr val="32538F"/>
            </a:solidFill>
            <a:miter/>
          </a:ln>
        </p:spPr>
        <p:txBody>
          <a:bodyPr lIns="45719" rIns="45719" anchor="ctr"/>
          <a:lstStyle/>
          <a:p>
            <a:pPr algn="ctr">
              <a:defRPr>
                <a:solidFill>
                  <a:srgbClr val="FFFFFF"/>
                </a:solidFill>
              </a:defRPr>
            </a:pPr>
            <a:endParaRPr/>
          </a:p>
        </p:txBody>
      </p:sp>
      <p:sp>
        <p:nvSpPr>
          <p:cNvPr id="232" name="TextBox 114"/>
          <p:cNvSpPr txBox="1"/>
          <p:nvPr/>
        </p:nvSpPr>
        <p:spPr>
          <a:xfrm>
            <a:off x="1459961" y="6171288"/>
            <a:ext cx="428983" cy="332741"/>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r">
              <a:defRPr sz="1600"/>
            </a:lvl1pPr>
          </a:lstStyle>
          <a:p>
            <a:r>
              <a:t>ESR</a:t>
            </a:r>
          </a:p>
        </p:txBody>
      </p:sp>
      <p:sp>
        <p:nvSpPr>
          <p:cNvPr id="233" name="TextBox 115"/>
          <p:cNvSpPr txBox="1"/>
          <p:nvPr/>
        </p:nvSpPr>
        <p:spPr>
          <a:xfrm>
            <a:off x="1303694" y="6486864"/>
            <a:ext cx="577116" cy="332741"/>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r">
              <a:defRPr sz="1600"/>
            </a:lvl1pPr>
          </a:lstStyle>
          <a:p>
            <a:r>
              <a:t>ARCP</a:t>
            </a:r>
          </a:p>
        </p:txBody>
      </p:sp>
      <p:sp>
        <p:nvSpPr>
          <p:cNvPr id="234" name="Rectangle 116"/>
          <p:cNvSpPr/>
          <p:nvPr/>
        </p:nvSpPr>
        <p:spPr>
          <a:xfrm>
            <a:off x="10734051" y="6476617"/>
            <a:ext cx="819772" cy="300614"/>
          </a:xfrm>
          <a:prstGeom prst="rect">
            <a:avLst/>
          </a:prstGeom>
          <a:solidFill>
            <a:srgbClr val="FF0000"/>
          </a:solidFill>
          <a:ln w="12700">
            <a:solidFill>
              <a:srgbClr val="32538F"/>
            </a:solidFill>
            <a:miter/>
          </a:ln>
        </p:spPr>
        <p:txBody>
          <a:bodyPr lIns="45719" rIns="45719" anchor="ctr"/>
          <a:lstStyle/>
          <a:p>
            <a:pPr algn="ctr">
              <a:defRPr>
                <a:solidFill>
                  <a:srgbClr val="FFFFFF"/>
                </a:solidFill>
              </a:defRPr>
            </a:pPr>
            <a:endParaRPr/>
          </a:p>
        </p:txBody>
      </p:sp>
      <p:sp>
        <p:nvSpPr>
          <p:cNvPr id="235" name="Rectangle 117"/>
          <p:cNvSpPr/>
          <p:nvPr/>
        </p:nvSpPr>
        <p:spPr>
          <a:xfrm>
            <a:off x="9895820" y="6171288"/>
            <a:ext cx="819772" cy="300614"/>
          </a:xfrm>
          <a:prstGeom prst="rect">
            <a:avLst/>
          </a:prstGeom>
          <a:solidFill>
            <a:srgbClr val="00B0F0"/>
          </a:solidFill>
          <a:ln w="12700">
            <a:solidFill>
              <a:srgbClr val="32538F"/>
            </a:solidFill>
            <a:miter/>
          </a:ln>
        </p:spPr>
        <p:txBody>
          <a:bodyPr lIns="45719" rIns="45719" anchor="ctr"/>
          <a:lstStyle/>
          <a:p>
            <a:pPr algn="ctr">
              <a:defRPr>
                <a:solidFill>
                  <a:srgbClr val="FFFFFF"/>
                </a:solidFill>
              </a:defRPr>
            </a:pPr>
            <a:endParaRPr/>
          </a:p>
        </p:txBody>
      </p:sp>
      <p:sp>
        <p:nvSpPr>
          <p:cNvPr id="236" name="Straight Connector 118"/>
          <p:cNvSpPr/>
          <p:nvPr/>
        </p:nvSpPr>
        <p:spPr>
          <a:xfrm>
            <a:off x="5133812" y="1757296"/>
            <a:ext cx="1" cy="410656"/>
          </a:xfrm>
          <a:prstGeom prst="line">
            <a:avLst/>
          </a:prstGeom>
          <a:ln w="25400">
            <a:solidFill>
              <a:srgbClr val="FF0000"/>
            </a:solidFill>
            <a:miter/>
          </a:ln>
        </p:spPr>
        <p:txBody>
          <a:bodyPr lIns="45719" rIns="45719"/>
          <a:lstStyle/>
          <a:p>
            <a:endParaRPr/>
          </a:p>
        </p:txBody>
      </p:sp>
      <p:sp>
        <p:nvSpPr>
          <p:cNvPr id="237" name="Straight Connector 119"/>
          <p:cNvSpPr/>
          <p:nvPr/>
        </p:nvSpPr>
        <p:spPr>
          <a:xfrm>
            <a:off x="8315115" y="1718091"/>
            <a:ext cx="1" cy="410655"/>
          </a:xfrm>
          <a:prstGeom prst="line">
            <a:avLst/>
          </a:prstGeom>
          <a:ln w="25400">
            <a:solidFill>
              <a:srgbClr val="FF0000"/>
            </a:solidFill>
            <a:miter/>
          </a:ln>
        </p:spPr>
        <p:txBody>
          <a:bodyPr lIns="45719" rIns="45719"/>
          <a:lstStyle/>
          <a:p>
            <a:endParaRP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Messages</a:t>
            </a:r>
          </a:p>
        </p:txBody>
      </p:sp>
      <p:sp>
        <p:nvSpPr>
          <p:cNvPr id="3" name="Text Placeholder 2"/>
          <p:cNvSpPr>
            <a:spLocks noGrp="1"/>
          </p:cNvSpPr>
          <p:nvPr>
            <p:ph type="body" idx="1"/>
          </p:nvPr>
        </p:nvSpPr>
        <p:spPr/>
        <p:txBody>
          <a:bodyPr/>
          <a:lstStyle/>
          <a:p>
            <a:r>
              <a:rPr lang="en-US" sz="3600" dirty="0"/>
              <a:t>Different, more satisfactory relationship with Trainees</a:t>
            </a:r>
          </a:p>
          <a:p>
            <a:r>
              <a:rPr lang="en-US" sz="3600" dirty="0"/>
              <a:t>Opinion built on evidence rather than tick box</a:t>
            </a:r>
          </a:p>
          <a:p>
            <a:r>
              <a:rPr lang="en-US" sz="3600" dirty="0"/>
              <a:t>LFG crucial </a:t>
            </a:r>
          </a:p>
          <a:p>
            <a:r>
              <a:rPr lang="en-US" sz="3600" dirty="0"/>
              <a:t>Requires planning and structure and proper job planning</a:t>
            </a:r>
          </a:p>
          <a:p>
            <a:r>
              <a:rPr lang="en-US" sz="3600" dirty="0"/>
              <a:t>IM3-not just a glorified CMT</a:t>
            </a:r>
          </a:p>
          <a:p>
            <a:endParaRPr lang="en-US" dirty="0"/>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 name="Title 1"/>
          <p:cNvSpPr txBox="1">
            <a:spLocks noGrp="1"/>
          </p:cNvSpPr>
          <p:nvPr>
            <p:ph type="title"/>
          </p:nvPr>
        </p:nvSpPr>
        <p:spPr>
          <a:xfrm>
            <a:off x="838200" y="365125"/>
            <a:ext cx="10515600" cy="1325563"/>
          </a:xfrm>
          <a:prstGeom prst="rect">
            <a:avLst/>
          </a:prstGeom>
        </p:spPr>
        <p:txBody>
          <a:bodyPr/>
          <a:lstStyle/>
          <a:p>
            <a:r>
              <a:t>Questions?</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Title 1"/>
          <p:cNvSpPr txBox="1">
            <a:spLocks noGrp="1"/>
          </p:cNvSpPr>
          <p:nvPr>
            <p:ph type="title"/>
          </p:nvPr>
        </p:nvSpPr>
        <p:spPr>
          <a:xfrm>
            <a:off x="838200" y="365125"/>
            <a:ext cx="10515600" cy="1325563"/>
          </a:xfrm>
          <a:prstGeom prst="rect">
            <a:avLst/>
          </a:prstGeom>
        </p:spPr>
        <p:txBody>
          <a:bodyPr/>
          <a:lstStyle/>
          <a:p>
            <a:r>
              <a:t>Starting at the end</a:t>
            </a:r>
          </a:p>
        </p:txBody>
      </p:sp>
      <p:grpSp>
        <p:nvGrpSpPr>
          <p:cNvPr id="2" name="Rectangle 3"/>
          <p:cNvGrpSpPr/>
          <p:nvPr/>
        </p:nvGrpSpPr>
        <p:grpSpPr>
          <a:xfrm>
            <a:off x="579119" y="1828800"/>
            <a:ext cx="2032001" cy="772160"/>
            <a:chOff x="0" y="0"/>
            <a:chExt cx="2032000" cy="772159"/>
          </a:xfrm>
        </p:grpSpPr>
        <p:sp>
          <p:nvSpPr>
            <p:cNvPr id="116" name="Rectangle"/>
            <p:cNvSpPr/>
            <p:nvPr/>
          </p:nvSpPr>
          <p:spPr>
            <a:xfrm>
              <a:off x="0" y="0"/>
              <a:ext cx="2032000" cy="77216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17" name="ARCP"/>
            <p:cNvSpPr txBox="1"/>
            <p:nvPr/>
          </p:nvSpPr>
          <p:spPr>
            <a:xfrm>
              <a:off x="0" y="207010"/>
              <a:ext cx="2032000" cy="358141"/>
            </a:xfrm>
            <a:prstGeom prst="rect">
              <a:avLst/>
            </a:prstGeom>
            <a:no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a:solidFill>
                    <a:srgbClr val="FFFFFF"/>
                  </a:solidFill>
                </a:defRPr>
              </a:lvl1pPr>
            </a:lstStyle>
            <a:p>
              <a:r>
                <a:t>ARCP</a:t>
              </a:r>
            </a:p>
          </p:txBody>
        </p:sp>
      </p:grpSp>
      <p:grpSp>
        <p:nvGrpSpPr>
          <p:cNvPr id="3" name="Rectangle 4"/>
          <p:cNvGrpSpPr/>
          <p:nvPr/>
        </p:nvGrpSpPr>
        <p:grpSpPr>
          <a:xfrm>
            <a:off x="3505199" y="1828800"/>
            <a:ext cx="2194562" cy="772160"/>
            <a:chOff x="0" y="0"/>
            <a:chExt cx="2194560" cy="772159"/>
          </a:xfrm>
        </p:grpSpPr>
        <p:sp>
          <p:nvSpPr>
            <p:cNvPr id="119" name="Rectangle"/>
            <p:cNvSpPr/>
            <p:nvPr/>
          </p:nvSpPr>
          <p:spPr>
            <a:xfrm>
              <a:off x="-1" y="0"/>
              <a:ext cx="2194562" cy="77216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20" name="Educational Supervisor Report"/>
            <p:cNvSpPr txBox="1"/>
            <p:nvPr/>
          </p:nvSpPr>
          <p:spPr>
            <a:xfrm>
              <a:off x="-1" y="73659"/>
              <a:ext cx="2194562" cy="624841"/>
            </a:xfrm>
            <a:prstGeom prst="rect">
              <a:avLst/>
            </a:prstGeom>
            <a:no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a:solidFill>
                    <a:srgbClr val="FFFFFF"/>
                  </a:solidFill>
                </a:defRPr>
              </a:lvl1pPr>
            </a:lstStyle>
            <a:p>
              <a:r>
                <a:t>Educational Supervisor Report</a:t>
              </a:r>
            </a:p>
          </p:txBody>
        </p:sp>
      </p:grpSp>
      <p:grpSp>
        <p:nvGrpSpPr>
          <p:cNvPr id="4" name="Rectangle 5"/>
          <p:cNvGrpSpPr/>
          <p:nvPr/>
        </p:nvGrpSpPr>
        <p:grpSpPr>
          <a:xfrm>
            <a:off x="6786881" y="1828800"/>
            <a:ext cx="2113281" cy="772160"/>
            <a:chOff x="0" y="0"/>
            <a:chExt cx="2113279" cy="772159"/>
          </a:xfrm>
        </p:grpSpPr>
        <p:sp>
          <p:nvSpPr>
            <p:cNvPr id="122" name="Rectangle"/>
            <p:cNvSpPr/>
            <p:nvPr/>
          </p:nvSpPr>
          <p:spPr>
            <a:xfrm>
              <a:off x="0" y="0"/>
              <a:ext cx="2113280" cy="77216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23" name="Training Year"/>
            <p:cNvSpPr txBox="1"/>
            <p:nvPr/>
          </p:nvSpPr>
          <p:spPr>
            <a:xfrm>
              <a:off x="0" y="207010"/>
              <a:ext cx="2113280" cy="358141"/>
            </a:xfrm>
            <a:prstGeom prst="rect">
              <a:avLst/>
            </a:prstGeom>
            <a:no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a:solidFill>
                    <a:srgbClr val="FFFFFF"/>
                  </a:solidFill>
                </a:defRPr>
              </a:lvl1pPr>
            </a:lstStyle>
            <a:p>
              <a:r>
                <a:t>Training Year</a:t>
              </a:r>
            </a:p>
          </p:txBody>
        </p:sp>
      </p:grpSp>
      <p:grpSp>
        <p:nvGrpSpPr>
          <p:cNvPr id="5" name="Rectangle 6"/>
          <p:cNvGrpSpPr/>
          <p:nvPr/>
        </p:nvGrpSpPr>
        <p:grpSpPr>
          <a:xfrm>
            <a:off x="9733280" y="1828800"/>
            <a:ext cx="1879601" cy="772160"/>
            <a:chOff x="0" y="0"/>
            <a:chExt cx="1879600" cy="772159"/>
          </a:xfrm>
        </p:grpSpPr>
        <p:sp>
          <p:nvSpPr>
            <p:cNvPr id="125" name="Rectangle"/>
            <p:cNvSpPr/>
            <p:nvPr/>
          </p:nvSpPr>
          <p:spPr>
            <a:xfrm>
              <a:off x="0" y="0"/>
              <a:ext cx="1879600" cy="77216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26" name="Induction Meeting"/>
            <p:cNvSpPr txBox="1"/>
            <p:nvPr/>
          </p:nvSpPr>
          <p:spPr>
            <a:xfrm>
              <a:off x="0" y="73659"/>
              <a:ext cx="1879600" cy="624841"/>
            </a:xfrm>
            <a:prstGeom prst="rect">
              <a:avLst/>
            </a:prstGeom>
            <a:no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a:solidFill>
                    <a:srgbClr val="FFFFFF"/>
                  </a:solidFill>
                </a:defRPr>
              </a:lvl1pPr>
            </a:lstStyle>
            <a:p>
              <a:r>
                <a:t>Induction Meeting</a:t>
              </a:r>
            </a:p>
          </p:txBody>
        </p:sp>
      </p:grpSp>
      <p:sp>
        <p:nvSpPr>
          <p:cNvPr id="128" name="Arrow: Right 13"/>
          <p:cNvSpPr/>
          <p:nvPr/>
        </p:nvSpPr>
        <p:spPr>
          <a:xfrm rot="10800000">
            <a:off x="2875279" y="2016760"/>
            <a:ext cx="345441" cy="396241"/>
          </a:xfrm>
          <a:prstGeom prst="rightArrow">
            <a:avLst>
              <a:gd name="adj1" fmla="val 50000"/>
              <a:gd name="adj2" fmla="val 50000"/>
            </a:avLst>
          </a:prstGeom>
          <a:solidFill>
            <a:schemeClr val="accent1"/>
          </a:solidFill>
          <a:ln w="12700">
            <a:solidFill>
              <a:srgbClr val="32538F"/>
            </a:solidFill>
            <a:miter/>
          </a:ln>
        </p:spPr>
        <p:txBody>
          <a:bodyPr lIns="45719" rIns="45719" anchor="ctr"/>
          <a:lstStyle/>
          <a:p>
            <a:pPr algn="ctr">
              <a:defRPr>
                <a:solidFill>
                  <a:srgbClr val="FFFFFF"/>
                </a:solidFill>
              </a:defRPr>
            </a:pPr>
            <a:endParaRPr/>
          </a:p>
        </p:txBody>
      </p:sp>
      <p:sp>
        <p:nvSpPr>
          <p:cNvPr id="129" name="Arrow: Right 16"/>
          <p:cNvSpPr/>
          <p:nvPr/>
        </p:nvSpPr>
        <p:spPr>
          <a:xfrm rot="10800000">
            <a:off x="9144000" y="2016760"/>
            <a:ext cx="345441" cy="396241"/>
          </a:xfrm>
          <a:prstGeom prst="rightArrow">
            <a:avLst>
              <a:gd name="adj1" fmla="val 50000"/>
              <a:gd name="adj2" fmla="val 50000"/>
            </a:avLst>
          </a:prstGeom>
          <a:solidFill>
            <a:schemeClr val="accent1"/>
          </a:solidFill>
          <a:ln w="12700">
            <a:solidFill>
              <a:srgbClr val="32538F"/>
            </a:solidFill>
            <a:miter/>
          </a:ln>
        </p:spPr>
        <p:txBody>
          <a:bodyPr lIns="45719" rIns="45719" anchor="ctr"/>
          <a:lstStyle/>
          <a:p>
            <a:pPr algn="ctr">
              <a:defRPr>
                <a:solidFill>
                  <a:srgbClr val="FFFFFF"/>
                </a:solidFill>
              </a:defRPr>
            </a:pPr>
            <a:endParaRPr/>
          </a:p>
        </p:txBody>
      </p:sp>
      <p:sp>
        <p:nvSpPr>
          <p:cNvPr id="130" name="Arrow: Right 18"/>
          <p:cNvSpPr/>
          <p:nvPr/>
        </p:nvSpPr>
        <p:spPr>
          <a:xfrm rot="10800000">
            <a:off x="6024883" y="2016760"/>
            <a:ext cx="345441" cy="396241"/>
          </a:xfrm>
          <a:prstGeom prst="rightArrow">
            <a:avLst>
              <a:gd name="adj1" fmla="val 50000"/>
              <a:gd name="adj2" fmla="val 50000"/>
            </a:avLst>
          </a:prstGeom>
          <a:solidFill>
            <a:schemeClr val="accent1"/>
          </a:solidFill>
          <a:ln w="12700">
            <a:solidFill>
              <a:srgbClr val="32538F"/>
            </a:solidFill>
            <a:miter/>
          </a:ln>
        </p:spPr>
        <p:txBody>
          <a:bodyPr lIns="45719" rIns="45719" anchor="ctr"/>
          <a:lstStyle/>
          <a:p>
            <a:pPr algn="ctr">
              <a:defRPr>
                <a:solidFill>
                  <a:srgbClr val="FFFFFF"/>
                </a:solidFill>
              </a:defRPr>
            </a:pPr>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8"/>
          <p:cNvGrpSpPr/>
          <p:nvPr/>
        </p:nvGrpSpPr>
        <p:grpSpPr>
          <a:xfrm>
            <a:off x="1876421" y="231076"/>
            <a:ext cx="9677403" cy="938390"/>
            <a:chOff x="0" y="0"/>
            <a:chExt cx="9677401" cy="938389"/>
          </a:xfrm>
        </p:grpSpPr>
        <p:grpSp>
          <p:nvGrpSpPr>
            <p:cNvPr id="3" name="Group 23"/>
            <p:cNvGrpSpPr/>
            <p:nvPr/>
          </p:nvGrpSpPr>
          <p:grpSpPr>
            <a:xfrm>
              <a:off x="0" y="0"/>
              <a:ext cx="9677402" cy="369331"/>
              <a:chOff x="0" y="0"/>
              <a:chExt cx="9677401" cy="369330"/>
            </a:xfrm>
          </p:grpSpPr>
          <p:grpSp>
            <p:nvGrpSpPr>
              <p:cNvPr id="4" name="Rectangle 3"/>
              <p:cNvGrpSpPr/>
              <p:nvPr/>
            </p:nvGrpSpPr>
            <p:grpSpPr>
              <a:xfrm>
                <a:off x="-1" y="-1"/>
                <a:ext cx="806451" cy="369332"/>
                <a:chOff x="0" y="0"/>
                <a:chExt cx="806449" cy="369330"/>
              </a:xfrm>
            </p:grpSpPr>
            <p:sp>
              <p:nvSpPr>
                <p:cNvPr id="132" name="Rectangle"/>
                <p:cNvSpPr/>
                <p:nvPr/>
              </p:nvSpPr>
              <p:spPr>
                <a:xfrm>
                  <a:off x="0" y="-1"/>
                  <a:ext cx="806450" cy="369332"/>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33" name="Aug"/>
                <p:cNvSpPr txBox="1"/>
                <p:nvPr/>
              </p:nvSpPr>
              <p:spPr>
                <a:xfrm>
                  <a:off x="0" y="5595"/>
                  <a:ext cx="806450" cy="358140"/>
                </a:xfrm>
                <a:prstGeom prst="rect">
                  <a:avLst/>
                </a:prstGeom>
                <a:no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a:solidFill>
                        <a:srgbClr val="FFFFFF"/>
                      </a:solidFill>
                    </a:defRPr>
                  </a:lvl1pPr>
                </a:lstStyle>
                <a:p>
                  <a:r>
                    <a:t>Aug</a:t>
                  </a:r>
                </a:p>
              </p:txBody>
            </p:sp>
          </p:grpSp>
          <p:grpSp>
            <p:nvGrpSpPr>
              <p:cNvPr id="5" name="Rectangle 4"/>
              <p:cNvGrpSpPr/>
              <p:nvPr/>
            </p:nvGrpSpPr>
            <p:grpSpPr>
              <a:xfrm>
                <a:off x="806449" y="-1"/>
                <a:ext cx="806451" cy="369332"/>
                <a:chOff x="0" y="0"/>
                <a:chExt cx="806449" cy="369330"/>
              </a:xfrm>
            </p:grpSpPr>
            <p:sp>
              <p:nvSpPr>
                <p:cNvPr id="135" name="Rectangle"/>
                <p:cNvSpPr/>
                <p:nvPr/>
              </p:nvSpPr>
              <p:spPr>
                <a:xfrm>
                  <a:off x="0" y="-1"/>
                  <a:ext cx="806450" cy="369332"/>
                </a:xfrm>
                <a:prstGeom prst="rect">
                  <a:avLst/>
                </a:prstGeom>
                <a:solidFill>
                  <a:srgbClr val="8FAADC"/>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36" name="Sept"/>
                <p:cNvSpPr txBox="1"/>
                <p:nvPr/>
              </p:nvSpPr>
              <p:spPr>
                <a:xfrm>
                  <a:off x="0" y="5595"/>
                  <a:ext cx="806450" cy="358140"/>
                </a:xfrm>
                <a:prstGeom prst="rect">
                  <a:avLst/>
                </a:prstGeom>
                <a:no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a:solidFill>
                        <a:srgbClr val="FFFFFF"/>
                      </a:solidFill>
                    </a:defRPr>
                  </a:lvl1pPr>
                </a:lstStyle>
                <a:p>
                  <a:r>
                    <a:t>Sept</a:t>
                  </a:r>
                </a:p>
              </p:txBody>
            </p:sp>
          </p:grpSp>
          <p:grpSp>
            <p:nvGrpSpPr>
              <p:cNvPr id="6" name="Rectangle 5"/>
              <p:cNvGrpSpPr/>
              <p:nvPr/>
            </p:nvGrpSpPr>
            <p:grpSpPr>
              <a:xfrm>
                <a:off x="1612900" y="-1"/>
                <a:ext cx="806450" cy="369332"/>
                <a:chOff x="0" y="0"/>
                <a:chExt cx="806449" cy="369330"/>
              </a:xfrm>
            </p:grpSpPr>
            <p:sp>
              <p:nvSpPr>
                <p:cNvPr id="138" name="Rectangle"/>
                <p:cNvSpPr/>
                <p:nvPr/>
              </p:nvSpPr>
              <p:spPr>
                <a:xfrm>
                  <a:off x="0" y="-1"/>
                  <a:ext cx="806450" cy="369332"/>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39" name="Oct"/>
                <p:cNvSpPr txBox="1"/>
                <p:nvPr/>
              </p:nvSpPr>
              <p:spPr>
                <a:xfrm>
                  <a:off x="0" y="5595"/>
                  <a:ext cx="806450" cy="358140"/>
                </a:xfrm>
                <a:prstGeom prst="rect">
                  <a:avLst/>
                </a:prstGeom>
                <a:no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a:solidFill>
                        <a:srgbClr val="FFFFFF"/>
                      </a:solidFill>
                    </a:defRPr>
                  </a:lvl1pPr>
                </a:lstStyle>
                <a:p>
                  <a:r>
                    <a:t>Oct</a:t>
                  </a:r>
                </a:p>
              </p:txBody>
            </p:sp>
          </p:grpSp>
          <p:grpSp>
            <p:nvGrpSpPr>
              <p:cNvPr id="7" name="Rectangle 6"/>
              <p:cNvGrpSpPr/>
              <p:nvPr/>
            </p:nvGrpSpPr>
            <p:grpSpPr>
              <a:xfrm>
                <a:off x="2419350" y="-1"/>
                <a:ext cx="806451" cy="369332"/>
                <a:chOff x="0" y="0"/>
                <a:chExt cx="806449" cy="369330"/>
              </a:xfrm>
            </p:grpSpPr>
            <p:sp>
              <p:nvSpPr>
                <p:cNvPr id="141" name="Rectangle"/>
                <p:cNvSpPr/>
                <p:nvPr/>
              </p:nvSpPr>
              <p:spPr>
                <a:xfrm>
                  <a:off x="0" y="-1"/>
                  <a:ext cx="806450" cy="369332"/>
                </a:xfrm>
                <a:prstGeom prst="rect">
                  <a:avLst/>
                </a:prstGeom>
                <a:solidFill>
                  <a:srgbClr val="8FAADC"/>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42" name="Nov"/>
                <p:cNvSpPr txBox="1"/>
                <p:nvPr/>
              </p:nvSpPr>
              <p:spPr>
                <a:xfrm>
                  <a:off x="0" y="5595"/>
                  <a:ext cx="806450" cy="358140"/>
                </a:xfrm>
                <a:prstGeom prst="rect">
                  <a:avLst/>
                </a:prstGeom>
                <a:no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a:solidFill>
                        <a:srgbClr val="FFFFFF"/>
                      </a:solidFill>
                    </a:defRPr>
                  </a:lvl1pPr>
                </a:lstStyle>
                <a:p>
                  <a:r>
                    <a:t>Nov</a:t>
                  </a:r>
                </a:p>
              </p:txBody>
            </p:sp>
          </p:grpSp>
          <p:grpSp>
            <p:nvGrpSpPr>
              <p:cNvPr id="8" name="Rectangle 7"/>
              <p:cNvGrpSpPr/>
              <p:nvPr/>
            </p:nvGrpSpPr>
            <p:grpSpPr>
              <a:xfrm>
                <a:off x="3225800" y="-1"/>
                <a:ext cx="806451" cy="369332"/>
                <a:chOff x="0" y="0"/>
                <a:chExt cx="806449" cy="369330"/>
              </a:xfrm>
            </p:grpSpPr>
            <p:sp>
              <p:nvSpPr>
                <p:cNvPr id="144" name="Rectangle"/>
                <p:cNvSpPr/>
                <p:nvPr/>
              </p:nvSpPr>
              <p:spPr>
                <a:xfrm>
                  <a:off x="0" y="-1"/>
                  <a:ext cx="806450" cy="369332"/>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45" name="Dec"/>
                <p:cNvSpPr txBox="1"/>
                <p:nvPr/>
              </p:nvSpPr>
              <p:spPr>
                <a:xfrm>
                  <a:off x="0" y="5595"/>
                  <a:ext cx="806450" cy="358140"/>
                </a:xfrm>
                <a:prstGeom prst="rect">
                  <a:avLst/>
                </a:prstGeom>
                <a:no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a:solidFill>
                        <a:srgbClr val="FFFFFF"/>
                      </a:solidFill>
                    </a:defRPr>
                  </a:lvl1pPr>
                </a:lstStyle>
                <a:p>
                  <a:r>
                    <a:t>Dec</a:t>
                  </a:r>
                </a:p>
              </p:txBody>
            </p:sp>
          </p:grpSp>
          <p:grpSp>
            <p:nvGrpSpPr>
              <p:cNvPr id="9" name="Rectangle 8"/>
              <p:cNvGrpSpPr/>
              <p:nvPr/>
            </p:nvGrpSpPr>
            <p:grpSpPr>
              <a:xfrm>
                <a:off x="4032250" y="-1"/>
                <a:ext cx="806451" cy="369332"/>
                <a:chOff x="0" y="0"/>
                <a:chExt cx="806449" cy="369330"/>
              </a:xfrm>
            </p:grpSpPr>
            <p:sp>
              <p:nvSpPr>
                <p:cNvPr id="147" name="Rectangle"/>
                <p:cNvSpPr/>
                <p:nvPr/>
              </p:nvSpPr>
              <p:spPr>
                <a:xfrm>
                  <a:off x="0" y="-1"/>
                  <a:ext cx="806450" cy="369332"/>
                </a:xfrm>
                <a:prstGeom prst="rect">
                  <a:avLst/>
                </a:prstGeom>
                <a:solidFill>
                  <a:srgbClr val="8FAADC"/>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48" name="Jan"/>
                <p:cNvSpPr txBox="1"/>
                <p:nvPr/>
              </p:nvSpPr>
              <p:spPr>
                <a:xfrm>
                  <a:off x="0" y="5595"/>
                  <a:ext cx="806450" cy="358140"/>
                </a:xfrm>
                <a:prstGeom prst="rect">
                  <a:avLst/>
                </a:prstGeom>
                <a:no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a:solidFill>
                        <a:srgbClr val="FFFFFF"/>
                      </a:solidFill>
                    </a:defRPr>
                  </a:lvl1pPr>
                </a:lstStyle>
                <a:p>
                  <a:r>
                    <a:t>Jan</a:t>
                  </a:r>
                </a:p>
              </p:txBody>
            </p:sp>
          </p:grpSp>
          <p:grpSp>
            <p:nvGrpSpPr>
              <p:cNvPr id="10" name="Rectangle 9"/>
              <p:cNvGrpSpPr/>
              <p:nvPr/>
            </p:nvGrpSpPr>
            <p:grpSpPr>
              <a:xfrm>
                <a:off x="4838700" y="-1"/>
                <a:ext cx="806451" cy="369332"/>
                <a:chOff x="0" y="0"/>
                <a:chExt cx="806449" cy="369330"/>
              </a:xfrm>
            </p:grpSpPr>
            <p:sp>
              <p:nvSpPr>
                <p:cNvPr id="150" name="Rectangle"/>
                <p:cNvSpPr/>
                <p:nvPr/>
              </p:nvSpPr>
              <p:spPr>
                <a:xfrm>
                  <a:off x="0" y="-1"/>
                  <a:ext cx="806450" cy="369332"/>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51" name="Feb"/>
                <p:cNvSpPr txBox="1"/>
                <p:nvPr/>
              </p:nvSpPr>
              <p:spPr>
                <a:xfrm>
                  <a:off x="0" y="5595"/>
                  <a:ext cx="806450" cy="358140"/>
                </a:xfrm>
                <a:prstGeom prst="rect">
                  <a:avLst/>
                </a:prstGeom>
                <a:no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a:solidFill>
                        <a:srgbClr val="FFFFFF"/>
                      </a:solidFill>
                    </a:defRPr>
                  </a:lvl1pPr>
                </a:lstStyle>
                <a:p>
                  <a:r>
                    <a:t>Feb</a:t>
                  </a:r>
                </a:p>
              </p:txBody>
            </p:sp>
          </p:grpSp>
          <p:grpSp>
            <p:nvGrpSpPr>
              <p:cNvPr id="11" name="Rectangle 10"/>
              <p:cNvGrpSpPr/>
              <p:nvPr/>
            </p:nvGrpSpPr>
            <p:grpSpPr>
              <a:xfrm>
                <a:off x="5645150" y="-1"/>
                <a:ext cx="806451" cy="369332"/>
                <a:chOff x="0" y="0"/>
                <a:chExt cx="806449" cy="369330"/>
              </a:xfrm>
            </p:grpSpPr>
            <p:sp>
              <p:nvSpPr>
                <p:cNvPr id="153" name="Rectangle"/>
                <p:cNvSpPr/>
                <p:nvPr/>
              </p:nvSpPr>
              <p:spPr>
                <a:xfrm>
                  <a:off x="0" y="-1"/>
                  <a:ext cx="806450" cy="369332"/>
                </a:xfrm>
                <a:prstGeom prst="rect">
                  <a:avLst/>
                </a:prstGeom>
                <a:solidFill>
                  <a:srgbClr val="8FAADC"/>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54" name="Mar"/>
                <p:cNvSpPr txBox="1"/>
                <p:nvPr/>
              </p:nvSpPr>
              <p:spPr>
                <a:xfrm>
                  <a:off x="0" y="5595"/>
                  <a:ext cx="806450" cy="358140"/>
                </a:xfrm>
                <a:prstGeom prst="rect">
                  <a:avLst/>
                </a:prstGeom>
                <a:no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a:solidFill>
                        <a:srgbClr val="FFFFFF"/>
                      </a:solidFill>
                    </a:defRPr>
                  </a:lvl1pPr>
                </a:lstStyle>
                <a:p>
                  <a:r>
                    <a:t>Mar</a:t>
                  </a:r>
                </a:p>
              </p:txBody>
            </p:sp>
          </p:grpSp>
          <p:grpSp>
            <p:nvGrpSpPr>
              <p:cNvPr id="12" name="Rectangle 11"/>
              <p:cNvGrpSpPr/>
              <p:nvPr/>
            </p:nvGrpSpPr>
            <p:grpSpPr>
              <a:xfrm>
                <a:off x="6451600" y="-1"/>
                <a:ext cx="806451" cy="369332"/>
                <a:chOff x="0" y="0"/>
                <a:chExt cx="806449" cy="369330"/>
              </a:xfrm>
            </p:grpSpPr>
            <p:sp>
              <p:nvSpPr>
                <p:cNvPr id="156" name="Rectangle"/>
                <p:cNvSpPr/>
                <p:nvPr/>
              </p:nvSpPr>
              <p:spPr>
                <a:xfrm>
                  <a:off x="0" y="-1"/>
                  <a:ext cx="806450" cy="369332"/>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57" name="Apr"/>
                <p:cNvSpPr txBox="1"/>
                <p:nvPr/>
              </p:nvSpPr>
              <p:spPr>
                <a:xfrm>
                  <a:off x="0" y="5595"/>
                  <a:ext cx="806450" cy="358140"/>
                </a:xfrm>
                <a:prstGeom prst="rect">
                  <a:avLst/>
                </a:prstGeom>
                <a:no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a:solidFill>
                        <a:srgbClr val="FFFFFF"/>
                      </a:solidFill>
                    </a:defRPr>
                  </a:lvl1pPr>
                </a:lstStyle>
                <a:p>
                  <a:r>
                    <a:t>Apr</a:t>
                  </a:r>
                </a:p>
              </p:txBody>
            </p:sp>
          </p:grpSp>
          <p:grpSp>
            <p:nvGrpSpPr>
              <p:cNvPr id="13" name="Rectangle 12"/>
              <p:cNvGrpSpPr/>
              <p:nvPr/>
            </p:nvGrpSpPr>
            <p:grpSpPr>
              <a:xfrm>
                <a:off x="7258050" y="-1"/>
                <a:ext cx="806451" cy="369332"/>
                <a:chOff x="0" y="0"/>
                <a:chExt cx="806449" cy="369330"/>
              </a:xfrm>
            </p:grpSpPr>
            <p:sp>
              <p:nvSpPr>
                <p:cNvPr id="159" name="Rectangle"/>
                <p:cNvSpPr/>
                <p:nvPr/>
              </p:nvSpPr>
              <p:spPr>
                <a:xfrm>
                  <a:off x="0" y="-1"/>
                  <a:ext cx="806450" cy="369332"/>
                </a:xfrm>
                <a:prstGeom prst="rect">
                  <a:avLst/>
                </a:prstGeom>
                <a:solidFill>
                  <a:srgbClr val="8FAADC"/>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60" name="May"/>
                <p:cNvSpPr txBox="1"/>
                <p:nvPr/>
              </p:nvSpPr>
              <p:spPr>
                <a:xfrm>
                  <a:off x="0" y="5595"/>
                  <a:ext cx="806450" cy="358140"/>
                </a:xfrm>
                <a:prstGeom prst="rect">
                  <a:avLst/>
                </a:prstGeom>
                <a:no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a:solidFill>
                        <a:srgbClr val="FFFFFF"/>
                      </a:solidFill>
                    </a:defRPr>
                  </a:lvl1pPr>
                </a:lstStyle>
                <a:p>
                  <a:r>
                    <a:t>May</a:t>
                  </a:r>
                </a:p>
              </p:txBody>
            </p:sp>
          </p:grpSp>
          <p:grpSp>
            <p:nvGrpSpPr>
              <p:cNvPr id="14" name="Rectangle 13"/>
              <p:cNvGrpSpPr/>
              <p:nvPr/>
            </p:nvGrpSpPr>
            <p:grpSpPr>
              <a:xfrm>
                <a:off x="8064500" y="-1"/>
                <a:ext cx="806451" cy="369332"/>
                <a:chOff x="0" y="0"/>
                <a:chExt cx="806449" cy="369330"/>
              </a:xfrm>
            </p:grpSpPr>
            <p:sp>
              <p:nvSpPr>
                <p:cNvPr id="162" name="Rectangle"/>
                <p:cNvSpPr/>
                <p:nvPr/>
              </p:nvSpPr>
              <p:spPr>
                <a:xfrm>
                  <a:off x="0" y="-1"/>
                  <a:ext cx="806450" cy="369332"/>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63" name="Jun"/>
                <p:cNvSpPr txBox="1"/>
                <p:nvPr/>
              </p:nvSpPr>
              <p:spPr>
                <a:xfrm>
                  <a:off x="0" y="5595"/>
                  <a:ext cx="806450" cy="358140"/>
                </a:xfrm>
                <a:prstGeom prst="rect">
                  <a:avLst/>
                </a:prstGeom>
                <a:no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a:solidFill>
                        <a:srgbClr val="FFFFFF"/>
                      </a:solidFill>
                    </a:defRPr>
                  </a:lvl1pPr>
                </a:lstStyle>
                <a:p>
                  <a:r>
                    <a:t>Jun</a:t>
                  </a:r>
                </a:p>
              </p:txBody>
            </p:sp>
          </p:grpSp>
          <p:grpSp>
            <p:nvGrpSpPr>
              <p:cNvPr id="15" name="Rectangle 14"/>
              <p:cNvGrpSpPr/>
              <p:nvPr/>
            </p:nvGrpSpPr>
            <p:grpSpPr>
              <a:xfrm>
                <a:off x="8870950" y="-1"/>
                <a:ext cx="806451" cy="369332"/>
                <a:chOff x="0" y="0"/>
                <a:chExt cx="806449" cy="369330"/>
              </a:xfrm>
            </p:grpSpPr>
            <p:sp>
              <p:nvSpPr>
                <p:cNvPr id="165" name="Rectangle"/>
                <p:cNvSpPr/>
                <p:nvPr/>
              </p:nvSpPr>
              <p:spPr>
                <a:xfrm>
                  <a:off x="0" y="-1"/>
                  <a:ext cx="806450" cy="369332"/>
                </a:xfrm>
                <a:prstGeom prst="rect">
                  <a:avLst/>
                </a:prstGeom>
                <a:solidFill>
                  <a:srgbClr val="8FAADC"/>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66" name="Jul"/>
                <p:cNvSpPr txBox="1"/>
                <p:nvPr/>
              </p:nvSpPr>
              <p:spPr>
                <a:xfrm>
                  <a:off x="0" y="5595"/>
                  <a:ext cx="806450" cy="358140"/>
                </a:xfrm>
                <a:prstGeom prst="rect">
                  <a:avLst/>
                </a:prstGeom>
                <a:no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a:solidFill>
                        <a:srgbClr val="FFFFFF"/>
                      </a:solidFill>
                    </a:defRPr>
                  </a:lvl1pPr>
                </a:lstStyle>
                <a:p>
                  <a:r>
                    <a:t>Jul</a:t>
                  </a:r>
                </a:p>
              </p:txBody>
            </p:sp>
          </p:grpSp>
        </p:grpSp>
        <p:sp>
          <p:nvSpPr>
            <p:cNvPr id="169" name="TextBox 24"/>
            <p:cNvSpPr txBox="1"/>
            <p:nvPr/>
          </p:nvSpPr>
          <p:spPr>
            <a:xfrm>
              <a:off x="0" y="573642"/>
              <a:ext cx="3225801" cy="358141"/>
            </a:xfrm>
            <a:prstGeom prst="rect">
              <a:avLst/>
            </a:prstGeom>
            <a:solidFill>
              <a:srgbClr val="FFD966"/>
            </a:solid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spAutoFit/>
            </a:bodyPr>
            <a:lstStyle>
              <a:lvl1pPr algn="ctr"/>
            </a:lstStyle>
            <a:p>
              <a:r>
                <a:t>Placement 1</a:t>
              </a:r>
            </a:p>
          </p:txBody>
        </p:sp>
        <p:sp>
          <p:nvSpPr>
            <p:cNvPr id="170" name="TextBox 25"/>
            <p:cNvSpPr txBox="1"/>
            <p:nvPr/>
          </p:nvSpPr>
          <p:spPr>
            <a:xfrm>
              <a:off x="3225801" y="580249"/>
              <a:ext cx="3225801" cy="358141"/>
            </a:xfrm>
            <a:prstGeom prst="rect">
              <a:avLst/>
            </a:prstGeom>
            <a:solidFill>
              <a:srgbClr val="BF9000"/>
            </a:solid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spAutoFit/>
            </a:bodyPr>
            <a:lstStyle>
              <a:lvl1pPr algn="ctr"/>
            </a:lstStyle>
            <a:p>
              <a:r>
                <a:t>Placement 2</a:t>
              </a:r>
            </a:p>
          </p:txBody>
        </p:sp>
        <p:sp>
          <p:nvSpPr>
            <p:cNvPr id="171" name="TextBox 26"/>
            <p:cNvSpPr txBox="1"/>
            <p:nvPr/>
          </p:nvSpPr>
          <p:spPr>
            <a:xfrm>
              <a:off x="6451601" y="573642"/>
              <a:ext cx="3225801" cy="358141"/>
            </a:xfrm>
            <a:prstGeom prst="rect">
              <a:avLst/>
            </a:prstGeom>
            <a:solidFill>
              <a:schemeClr val="accent4"/>
            </a:solid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spAutoFit/>
            </a:bodyPr>
            <a:lstStyle>
              <a:lvl1pPr algn="ctr"/>
            </a:lstStyle>
            <a:p>
              <a:r>
                <a:t>Placement 3</a:t>
              </a:r>
            </a:p>
          </p:txBody>
        </p:sp>
      </p:grpSp>
      <p:sp>
        <p:nvSpPr>
          <p:cNvPr id="173" name="TextBox 22"/>
          <p:cNvSpPr txBox="1"/>
          <p:nvPr/>
        </p:nvSpPr>
        <p:spPr>
          <a:xfrm>
            <a:off x="121068" y="4021597"/>
            <a:ext cx="1828801" cy="815341"/>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lIns="45719" rIns="45719">
            <a:spAutoFit/>
          </a:bodyPr>
          <a:lstStyle>
            <a:lvl1pPr algn="r">
              <a:defRPr sz="1600"/>
            </a:lvl1pPr>
          </a:lstStyle>
          <a:p>
            <a:r>
              <a:t>Professional Development Meetings</a:t>
            </a:r>
          </a:p>
        </p:txBody>
      </p:sp>
      <p:sp>
        <p:nvSpPr>
          <p:cNvPr id="174" name="TextBox 15"/>
          <p:cNvSpPr txBox="1"/>
          <p:nvPr/>
        </p:nvSpPr>
        <p:spPr>
          <a:xfrm>
            <a:off x="747969" y="2304977"/>
            <a:ext cx="1132843" cy="574041"/>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lIns="45719" rIns="45719">
            <a:spAutoFit/>
          </a:bodyPr>
          <a:lstStyle>
            <a:lvl1pPr algn="r">
              <a:defRPr sz="1600"/>
            </a:lvl1pPr>
          </a:lstStyle>
          <a:p>
            <a:r>
              <a:t>Induction Meeting</a:t>
            </a:r>
          </a:p>
        </p:txBody>
      </p:sp>
      <p:sp>
        <p:nvSpPr>
          <p:cNvPr id="175" name="TextBox 16"/>
          <p:cNvSpPr txBox="1"/>
          <p:nvPr/>
        </p:nvSpPr>
        <p:spPr>
          <a:xfrm>
            <a:off x="747970" y="1244827"/>
            <a:ext cx="1132843" cy="574041"/>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lIns="45719" rIns="45719">
            <a:spAutoFit/>
          </a:bodyPr>
          <a:lstStyle>
            <a:lvl1pPr algn="r">
              <a:defRPr sz="1600"/>
            </a:lvl1pPr>
          </a:lstStyle>
          <a:p>
            <a:r>
              <a:t>Trust Induction</a:t>
            </a:r>
          </a:p>
        </p:txBody>
      </p:sp>
      <p:sp>
        <p:nvSpPr>
          <p:cNvPr id="176" name="TextBox 17"/>
          <p:cNvSpPr txBox="1"/>
          <p:nvPr/>
        </p:nvSpPr>
        <p:spPr>
          <a:xfrm>
            <a:off x="360672" y="2829362"/>
            <a:ext cx="1520139" cy="599441"/>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lIns="45719" rIns="45719">
            <a:spAutoFit/>
          </a:bodyPr>
          <a:lstStyle/>
          <a:p>
            <a:pPr algn="r">
              <a:defRPr sz="1600"/>
            </a:pPr>
            <a:r>
              <a:t>Programme</a:t>
            </a:r>
            <a:r>
              <a:rPr sz="1800"/>
              <a:t> </a:t>
            </a:r>
            <a:r>
              <a:t>Induction</a:t>
            </a:r>
          </a:p>
        </p:txBody>
      </p:sp>
      <p:sp>
        <p:nvSpPr>
          <p:cNvPr id="177" name="TextBox 18"/>
          <p:cNvSpPr txBox="1"/>
          <p:nvPr/>
        </p:nvSpPr>
        <p:spPr>
          <a:xfrm>
            <a:off x="1428114" y="5168805"/>
            <a:ext cx="452696" cy="332741"/>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r">
              <a:defRPr sz="1600"/>
            </a:lvl1pPr>
          </a:lstStyle>
          <a:p>
            <a:r>
              <a:t>MSF</a:t>
            </a:r>
          </a:p>
        </p:txBody>
      </p:sp>
      <p:sp>
        <p:nvSpPr>
          <p:cNvPr id="178" name="TextBox 21"/>
          <p:cNvSpPr txBox="1"/>
          <p:nvPr/>
        </p:nvSpPr>
        <p:spPr>
          <a:xfrm>
            <a:off x="1057165" y="5849437"/>
            <a:ext cx="813322" cy="332741"/>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lIns="45719" rIns="45719">
            <a:spAutoFit/>
          </a:bodyPr>
          <a:lstStyle>
            <a:lvl1pPr algn="r">
              <a:defRPr sz="1600"/>
            </a:lvl1pPr>
          </a:lstStyle>
          <a:p>
            <a:r>
              <a:t>SLEs</a:t>
            </a:r>
          </a:p>
        </p:txBody>
      </p:sp>
      <p:sp>
        <p:nvSpPr>
          <p:cNvPr id="179" name="TextBox 27"/>
          <p:cNvSpPr txBox="1"/>
          <p:nvPr/>
        </p:nvSpPr>
        <p:spPr>
          <a:xfrm>
            <a:off x="634855" y="3417572"/>
            <a:ext cx="1235631" cy="332741"/>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r">
              <a:defRPr sz="1600"/>
            </a:lvl1pPr>
          </a:lstStyle>
          <a:p>
            <a:r>
              <a:t>CS Induction</a:t>
            </a:r>
          </a:p>
        </p:txBody>
      </p:sp>
      <p:sp>
        <p:nvSpPr>
          <p:cNvPr id="180" name="TextBox 28"/>
          <p:cNvSpPr txBox="1"/>
          <p:nvPr/>
        </p:nvSpPr>
        <p:spPr>
          <a:xfrm>
            <a:off x="670380" y="3747494"/>
            <a:ext cx="1210431" cy="332741"/>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r">
              <a:defRPr sz="1600"/>
            </a:lvl1pPr>
          </a:lstStyle>
          <a:p>
            <a:r>
              <a:t>CS appraisal</a:t>
            </a:r>
          </a:p>
        </p:txBody>
      </p:sp>
      <p:sp>
        <p:nvSpPr>
          <p:cNvPr id="181" name="TextBox 29"/>
          <p:cNvSpPr txBox="1"/>
          <p:nvPr/>
        </p:nvSpPr>
        <p:spPr>
          <a:xfrm>
            <a:off x="441738" y="1757296"/>
            <a:ext cx="1442679" cy="574041"/>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lIns="45719" rIns="45719">
            <a:spAutoFit/>
          </a:bodyPr>
          <a:lstStyle>
            <a:lvl1pPr algn="r">
              <a:defRPr sz="1600"/>
            </a:lvl1pPr>
          </a:lstStyle>
          <a:p>
            <a:r>
              <a:t>Placement Induction</a:t>
            </a:r>
          </a:p>
        </p:txBody>
      </p:sp>
      <p:sp>
        <p:nvSpPr>
          <p:cNvPr id="182" name="Straight Connector 31"/>
          <p:cNvSpPr/>
          <p:nvPr/>
        </p:nvSpPr>
        <p:spPr>
          <a:xfrm>
            <a:off x="1880810" y="1307436"/>
            <a:ext cx="1" cy="410655"/>
          </a:xfrm>
          <a:prstGeom prst="line">
            <a:avLst/>
          </a:prstGeom>
          <a:ln w="25400">
            <a:solidFill>
              <a:srgbClr val="FF0000"/>
            </a:solidFill>
            <a:miter/>
          </a:ln>
        </p:spPr>
        <p:txBody>
          <a:bodyPr lIns="45719" rIns="45719"/>
          <a:lstStyle/>
          <a:p>
            <a:endParaRPr/>
          </a:p>
        </p:txBody>
      </p:sp>
      <p:sp>
        <p:nvSpPr>
          <p:cNvPr id="183" name="Straight Connector 32"/>
          <p:cNvSpPr/>
          <p:nvPr/>
        </p:nvSpPr>
        <p:spPr>
          <a:xfrm>
            <a:off x="1880810" y="1864710"/>
            <a:ext cx="1" cy="410655"/>
          </a:xfrm>
          <a:prstGeom prst="line">
            <a:avLst/>
          </a:prstGeom>
          <a:ln w="25400">
            <a:solidFill>
              <a:srgbClr val="FF0000"/>
            </a:solidFill>
            <a:miter/>
          </a:ln>
        </p:spPr>
        <p:txBody>
          <a:bodyPr lIns="45719" rIns="45719"/>
          <a:lstStyle/>
          <a:p>
            <a:endParaRPr/>
          </a:p>
        </p:txBody>
      </p:sp>
      <p:sp>
        <p:nvSpPr>
          <p:cNvPr id="184" name="Rectangle 34"/>
          <p:cNvSpPr/>
          <p:nvPr/>
        </p:nvSpPr>
        <p:spPr>
          <a:xfrm>
            <a:off x="1880810" y="2975772"/>
            <a:ext cx="819772" cy="300614"/>
          </a:xfrm>
          <a:prstGeom prst="rect">
            <a:avLst/>
          </a:prstGeom>
          <a:solidFill>
            <a:srgbClr val="A9D18E"/>
          </a:solidFill>
          <a:ln w="12700">
            <a:solidFill>
              <a:srgbClr val="32538F"/>
            </a:solidFill>
            <a:miter/>
          </a:ln>
        </p:spPr>
        <p:txBody>
          <a:bodyPr lIns="45719" rIns="45719" anchor="ctr"/>
          <a:lstStyle/>
          <a:p>
            <a:pPr algn="ctr">
              <a:defRPr>
                <a:solidFill>
                  <a:srgbClr val="FFFFFF"/>
                </a:solidFill>
              </a:defRPr>
            </a:pPr>
            <a:endParaRPr/>
          </a:p>
        </p:txBody>
      </p:sp>
      <p:sp>
        <p:nvSpPr>
          <p:cNvPr id="185" name="Rectangle 35"/>
          <p:cNvSpPr/>
          <p:nvPr/>
        </p:nvSpPr>
        <p:spPr>
          <a:xfrm>
            <a:off x="1880810" y="2456385"/>
            <a:ext cx="819772" cy="300614"/>
          </a:xfrm>
          <a:prstGeom prst="rect">
            <a:avLst/>
          </a:prstGeom>
          <a:solidFill>
            <a:srgbClr val="A9D18E"/>
          </a:solidFill>
          <a:ln w="12700">
            <a:solidFill>
              <a:srgbClr val="32538F"/>
            </a:solidFill>
            <a:miter/>
          </a:ln>
        </p:spPr>
        <p:txBody>
          <a:bodyPr lIns="45719" rIns="45719" anchor="ctr"/>
          <a:lstStyle/>
          <a:p>
            <a:pPr algn="ctr">
              <a:defRPr>
                <a:solidFill>
                  <a:srgbClr val="FFFFFF"/>
                </a:solidFill>
              </a:defRPr>
            </a:pPr>
            <a:endParaRPr/>
          </a:p>
        </p:txBody>
      </p:sp>
      <p:sp>
        <p:nvSpPr>
          <p:cNvPr id="186" name="Rectangle 36"/>
          <p:cNvSpPr/>
          <p:nvPr/>
        </p:nvSpPr>
        <p:spPr>
          <a:xfrm>
            <a:off x="1880810" y="3428839"/>
            <a:ext cx="819772" cy="300614"/>
          </a:xfrm>
          <a:prstGeom prst="rect">
            <a:avLst/>
          </a:prstGeom>
          <a:solidFill>
            <a:srgbClr val="C9C9C9"/>
          </a:solidFill>
          <a:ln w="12700">
            <a:solidFill>
              <a:srgbClr val="32538F"/>
            </a:solidFill>
            <a:miter/>
          </a:ln>
        </p:spPr>
        <p:txBody>
          <a:bodyPr lIns="45719" rIns="45719" anchor="ctr"/>
          <a:lstStyle/>
          <a:p>
            <a:pPr algn="ctr">
              <a:defRPr>
                <a:solidFill>
                  <a:srgbClr val="FFFFFF"/>
                </a:solidFill>
              </a:defRPr>
            </a:pPr>
            <a:endParaRPr/>
          </a:p>
        </p:txBody>
      </p:sp>
      <p:sp>
        <p:nvSpPr>
          <p:cNvPr id="187" name="Rectangle 38"/>
          <p:cNvSpPr/>
          <p:nvPr/>
        </p:nvSpPr>
        <p:spPr>
          <a:xfrm>
            <a:off x="5149594" y="3420373"/>
            <a:ext cx="819772" cy="300614"/>
          </a:xfrm>
          <a:prstGeom prst="rect">
            <a:avLst/>
          </a:prstGeom>
          <a:solidFill>
            <a:srgbClr val="C9C9C9"/>
          </a:solidFill>
          <a:ln w="12700">
            <a:solidFill>
              <a:srgbClr val="32538F"/>
            </a:solidFill>
            <a:miter/>
          </a:ln>
        </p:spPr>
        <p:txBody>
          <a:bodyPr lIns="45719" rIns="45719" anchor="ctr"/>
          <a:lstStyle/>
          <a:p>
            <a:pPr algn="ctr">
              <a:defRPr>
                <a:solidFill>
                  <a:srgbClr val="FFFFFF"/>
                </a:solidFill>
              </a:defRPr>
            </a:pPr>
            <a:endParaRPr/>
          </a:p>
        </p:txBody>
      </p:sp>
      <p:sp>
        <p:nvSpPr>
          <p:cNvPr id="188" name="Rectangle 39"/>
          <p:cNvSpPr/>
          <p:nvPr/>
        </p:nvSpPr>
        <p:spPr>
          <a:xfrm>
            <a:off x="8451943" y="3428839"/>
            <a:ext cx="819772" cy="300614"/>
          </a:xfrm>
          <a:prstGeom prst="rect">
            <a:avLst/>
          </a:prstGeom>
          <a:solidFill>
            <a:srgbClr val="C9C9C9"/>
          </a:solidFill>
          <a:ln w="12700">
            <a:solidFill>
              <a:srgbClr val="32538F"/>
            </a:solidFill>
            <a:miter/>
          </a:ln>
        </p:spPr>
        <p:txBody>
          <a:bodyPr lIns="45719" rIns="45719" anchor="ctr"/>
          <a:lstStyle/>
          <a:p>
            <a:pPr algn="ctr">
              <a:defRPr>
                <a:solidFill>
                  <a:srgbClr val="FFFFFF"/>
                </a:solidFill>
              </a:defRPr>
            </a:pPr>
            <a:endParaRPr/>
          </a:p>
        </p:txBody>
      </p:sp>
      <p:sp>
        <p:nvSpPr>
          <p:cNvPr id="189" name="Rectangle 40"/>
          <p:cNvSpPr/>
          <p:nvPr/>
        </p:nvSpPr>
        <p:spPr>
          <a:xfrm>
            <a:off x="4346606" y="3720986"/>
            <a:ext cx="819772" cy="300614"/>
          </a:xfrm>
          <a:prstGeom prst="rect">
            <a:avLst/>
          </a:prstGeom>
          <a:solidFill>
            <a:srgbClr val="E7E6E6"/>
          </a:solidFill>
          <a:ln w="12700">
            <a:solidFill>
              <a:srgbClr val="32538F"/>
            </a:solidFill>
            <a:miter/>
          </a:ln>
        </p:spPr>
        <p:txBody>
          <a:bodyPr lIns="45719" rIns="45719" anchor="ctr"/>
          <a:lstStyle/>
          <a:p>
            <a:pPr algn="ctr">
              <a:defRPr>
                <a:solidFill>
                  <a:srgbClr val="FFFFFF"/>
                </a:solidFill>
              </a:defRPr>
            </a:pPr>
            <a:endParaRPr/>
          </a:p>
        </p:txBody>
      </p:sp>
      <p:sp>
        <p:nvSpPr>
          <p:cNvPr id="190" name="Rectangle 41"/>
          <p:cNvSpPr/>
          <p:nvPr/>
        </p:nvSpPr>
        <p:spPr>
          <a:xfrm>
            <a:off x="7608923" y="3740260"/>
            <a:ext cx="819772" cy="300614"/>
          </a:xfrm>
          <a:prstGeom prst="rect">
            <a:avLst/>
          </a:prstGeom>
          <a:solidFill>
            <a:srgbClr val="E7E6E6"/>
          </a:solidFill>
          <a:ln w="12700">
            <a:solidFill>
              <a:srgbClr val="32538F"/>
            </a:solidFill>
            <a:miter/>
          </a:ln>
        </p:spPr>
        <p:txBody>
          <a:bodyPr lIns="45719" rIns="45719" anchor="ctr"/>
          <a:lstStyle/>
          <a:p>
            <a:pPr algn="ctr">
              <a:defRPr>
                <a:solidFill>
                  <a:srgbClr val="FFFFFF"/>
                </a:solidFill>
              </a:defRPr>
            </a:pPr>
            <a:endParaRPr/>
          </a:p>
        </p:txBody>
      </p:sp>
      <p:sp>
        <p:nvSpPr>
          <p:cNvPr id="191" name="Rectangle 42"/>
          <p:cNvSpPr/>
          <p:nvPr/>
        </p:nvSpPr>
        <p:spPr>
          <a:xfrm>
            <a:off x="9248478" y="3735744"/>
            <a:ext cx="819772" cy="300614"/>
          </a:xfrm>
          <a:prstGeom prst="rect">
            <a:avLst/>
          </a:prstGeom>
          <a:solidFill>
            <a:srgbClr val="E7E6E6"/>
          </a:solidFill>
          <a:ln w="12700">
            <a:solidFill>
              <a:srgbClr val="32538F"/>
            </a:solidFill>
            <a:miter/>
          </a:ln>
        </p:spPr>
        <p:txBody>
          <a:bodyPr lIns="45719" rIns="45719" anchor="ctr"/>
          <a:lstStyle/>
          <a:p>
            <a:pPr algn="ctr">
              <a:defRPr>
                <a:solidFill>
                  <a:srgbClr val="FFFFFF"/>
                </a:solidFill>
              </a:defRPr>
            </a:pPr>
            <a:endParaRPr/>
          </a:p>
        </p:txBody>
      </p:sp>
      <p:sp>
        <p:nvSpPr>
          <p:cNvPr id="192" name="TextBox 19"/>
          <p:cNvSpPr txBox="1"/>
          <p:nvPr/>
        </p:nvSpPr>
        <p:spPr>
          <a:xfrm>
            <a:off x="1437836" y="4818193"/>
            <a:ext cx="451109" cy="332741"/>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r">
              <a:defRPr sz="1600"/>
            </a:lvl1pPr>
          </a:lstStyle>
          <a:p>
            <a:r>
              <a:t>LFG</a:t>
            </a:r>
          </a:p>
        </p:txBody>
      </p:sp>
      <p:grpSp>
        <p:nvGrpSpPr>
          <p:cNvPr id="16" name="Group 74"/>
          <p:cNvGrpSpPr/>
          <p:nvPr/>
        </p:nvGrpSpPr>
        <p:grpSpPr>
          <a:xfrm>
            <a:off x="2717917" y="4768448"/>
            <a:ext cx="1639562" cy="380019"/>
            <a:chOff x="0" y="0"/>
            <a:chExt cx="1639560" cy="380018"/>
          </a:xfrm>
        </p:grpSpPr>
        <p:sp>
          <p:nvSpPr>
            <p:cNvPr id="193" name="Straight Connector 70"/>
            <p:cNvSpPr/>
            <p:nvPr/>
          </p:nvSpPr>
          <p:spPr>
            <a:xfrm flipH="1">
              <a:off x="-1" y="1289"/>
              <a:ext cx="1" cy="378730"/>
            </a:xfrm>
            <a:prstGeom prst="line">
              <a:avLst/>
            </a:prstGeom>
            <a:noFill/>
            <a:ln w="25400" cap="flat">
              <a:solidFill>
                <a:schemeClr val="accent1"/>
              </a:solidFill>
              <a:prstDash val="solid"/>
              <a:miter lim="800000"/>
            </a:ln>
            <a:effectLst/>
          </p:spPr>
          <p:txBody>
            <a:bodyPr wrap="square" lIns="45719" tIns="45719" rIns="45719" bIns="45719" numCol="1" anchor="t">
              <a:noAutofit/>
            </a:bodyPr>
            <a:lstStyle/>
            <a:p>
              <a:endParaRPr/>
            </a:p>
          </p:txBody>
        </p:sp>
        <p:sp>
          <p:nvSpPr>
            <p:cNvPr id="194" name="Straight Connector 72"/>
            <p:cNvSpPr/>
            <p:nvPr/>
          </p:nvSpPr>
          <p:spPr>
            <a:xfrm>
              <a:off x="819783" y="-1"/>
              <a:ext cx="1" cy="378731"/>
            </a:xfrm>
            <a:prstGeom prst="line">
              <a:avLst/>
            </a:prstGeom>
            <a:noFill/>
            <a:ln w="25400" cap="flat">
              <a:solidFill>
                <a:schemeClr val="accent1"/>
              </a:solidFill>
              <a:prstDash val="solid"/>
              <a:miter lim="800000"/>
            </a:ln>
            <a:effectLst/>
          </p:spPr>
          <p:txBody>
            <a:bodyPr wrap="square" lIns="45719" tIns="45719" rIns="45719" bIns="45719" numCol="1" anchor="t">
              <a:noAutofit/>
            </a:bodyPr>
            <a:lstStyle/>
            <a:p>
              <a:endParaRPr/>
            </a:p>
          </p:txBody>
        </p:sp>
        <p:sp>
          <p:nvSpPr>
            <p:cNvPr id="195" name="Straight Connector 73"/>
            <p:cNvSpPr/>
            <p:nvPr/>
          </p:nvSpPr>
          <p:spPr>
            <a:xfrm>
              <a:off x="1639560" y="-1"/>
              <a:ext cx="1" cy="378731"/>
            </a:xfrm>
            <a:prstGeom prst="line">
              <a:avLst/>
            </a:prstGeom>
            <a:noFill/>
            <a:ln w="25400" cap="flat">
              <a:solidFill>
                <a:schemeClr val="accent1"/>
              </a:solidFill>
              <a:prstDash val="solid"/>
              <a:miter lim="800000"/>
            </a:ln>
            <a:effectLst/>
          </p:spPr>
          <p:txBody>
            <a:bodyPr wrap="square" lIns="45719" tIns="45719" rIns="45719" bIns="45719" numCol="1" anchor="t">
              <a:noAutofit/>
            </a:bodyPr>
            <a:lstStyle/>
            <a:p>
              <a:endParaRPr/>
            </a:p>
          </p:txBody>
        </p:sp>
      </p:grpSp>
      <p:grpSp>
        <p:nvGrpSpPr>
          <p:cNvPr id="17" name="Group 75"/>
          <p:cNvGrpSpPr/>
          <p:nvPr/>
        </p:nvGrpSpPr>
        <p:grpSpPr>
          <a:xfrm>
            <a:off x="5177247" y="4756577"/>
            <a:ext cx="1639561" cy="380019"/>
            <a:chOff x="0" y="0"/>
            <a:chExt cx="1639560" cy="380018"/>
          </a:xfrm>
        </p:grpSpPr>
        <p:sp>
          <p:nvSpPr>
            <p:cNvPr id="197" name="Straight Connector 76"/>
            <p:cNvSpPr/>
            <p:nvPr/>
          </p:nvSpPr>
          <p:spPr>
            <a:xfrm flipH="1">
              <a:off x="-1" y="1289"/>
              <a:ext cx="1" cy="378730"/>
            </a:xfrm>
            <a:prstGeom prst="line">
              <a:avLst/>
            </a:prstGeom>
            <a:noFill/>
            <a:ln w="25400" cap="flat">
              <a:solidFill>
                <a:schemeClr val="accent1"/>
              </a:solidFill>
              <a:prstDash val="solid"/>
              <a:miter lim="800000"/>
            </a:ln>
            <a:effectLst/>
          </p:spPr>
          <p:txBody>
            <a:bodyPr wrap="square" lIns="45719" tIns="45719" rIns="45719" bIns="45719" numCol="1" anchor="t">
              <a:noAutofit/>
            </a:bodyPr>
            <a:lstStyle/>
            <a:p>
              <a:endParaRPr/>
            </a:p>
          </p:txBody>
        </p:sp>
        <p:sp>
          <p:nvSpPr>
            <p:cNvPr id="198" name="Straight Connector 77"/>
            <p:cNvSpPr/>
            <p:nvPr/>
          </p:nvSpPr>
          <p:spPr>
            <a:xfrm>
              <a:off x="819783" y="-1"/>
              <a:ext cx="1" cy="378731"/>
            </a:xfrm>
            <a:prstGeom prst="line">
              <a:avLst/>
            </a:prstGeom>
            <a:noFill/>
            <a:ln w="25400" cap="flat">
              <a:solidFill>
                <a:schemeClr val="accent1"/>
              </a:solidFill>
              <a:prstDash val="solid"/>
              <a:miter lim="800000"/>
            </a:ln>
            <a:effectLst/>
          </p:spPr>
          <p:txBody>
            <a:bodyPr wrap="square" lIns="45719" tIns="45719" rIns="45719" bIns="45719" numCol="1" anchor="t">
              <a:noAutofit/>
            </a:bodyPr>
            <a:lstStyle/>
            <a:p>
              <a:endParaRPr/>
            </a:p>
          </p:txBody>
        </p:sp>
        <p:sp>
          <p:nvSpPr>
            <p:cNvPr id="199" name="Straight Connector 78"/>
            <p:cNvSpPr/>
            <p:nvPr/>
          </p:nvSpPr>
          <p:spPr>
            <a:xfrm>
              <a:off x="1639560" y="-1"/>
              <a:ext cx="1" cy="378731"/>
            </a:xfrm>
            <a:prstGeom prst="line">
              <a:avLst/>
            </a:prstGeom>
            <a:noFill/>
            <a:ln w="25400" cap="flat">
              <a:solidFill>
                <a:schemeClr val="accent1"/>
              </a:solidFill>
              <a:prstDash val="solid"/>
              <a:miter lim="800000"/>
            </a:ln>
            <a:effectLst/>
          </p:spPr>
          <p:txBody>
            <a:bodyPr wrap="square" lIns="45719" tIns="45719" rIns="45719" bIns="45719" numCol="1" anchor="t">
              <a:noAutofit/>
            </a:bodyPr>
            <a:lstStyle/>
            <a:p>
              <a:endParaRPr/>
            </a:p>
          </p:txBody>
        </p:sp>
      </p:grpSp>
      <p:grpSp>
        <p:nvGrpSpPr>
          <p:cNvPr id="18" name="Group 79"/>
          <p:cNvGrpSpPr/>
          <p:nvPr/>
        </p:nvGrpSpPr>
        <p:grpSpPr>
          <a:xfrm>
            <a:off x="7649495" y="4756577"/>
            <a:ext cx="1639561" cy="380019"/>
            <a:chOff x="0" y="0"/>
            <a:chExt cx="1639560" cy="380018"/>
          </a:xfrm>
        </p:grpSpPr>
        <p:sp>
          <p:nvSpPr>
            <p:cNvPr id="201" name="Straight Connector 80"/>
            <p:cNvSpPr/>
            <p:nvPr/>
          </p:nvSpPr>
          <p:spPr>
            <a:xfrm flipH="1">
              <a:off x="-1" y="1289"/>
              <a:ext cx="1" cy="378730"/>
            </a:xfrm>
            <a:prstGeom prst="line">
              <a:avLst/>
            </a:prstGeom>
            <a:noFill/>
            <a:ln w="25400" cap="flat">
              <a:solidFill>
                <a:schemeClr val="accent1"/>
              </a:solidFill>
              <a:prstDash val="solid"/>
              <a:miter lim="800000"/>
            </a:ln>
            <a:effectLst/>
          </p:spPr>
          <p:txBody>
            <a:bodyPr wrap="square" lIns="45719" tIns="45719" rIns="45719" bIns="45719" numCol="1" anchor="t">
              <a:noAutofit/>
            </a:bodyPr>
            <a:lstStyle/>
            <a:p>
              <a:endParaRPr/>
            </a:p>
          </p:txBody>
        </p:sp>
        <p:sp>
          <p:nvSpPr>
            <p:cNvPr id="202" name="Straight Connector 81"/>
            <p:cNvSpPr/>
            <p:nvPr/>
          </p:nvSpPr>
          <p:spPr>
            <a:xfrm>
              <a:off x="819783" y="-1"/>
              <a:ext cx="1" cy="378731"/>
            </a:xfrm>
            <a:prstGeom prst="line">
              <a:avLst/>
            </a:prstGeom>
            <a:noFill/>
            <a:ln w="25400" cap="flat">
              <a:solidFill>
                <a:schemeClr val="accent1"/>
              </a:solidFill>
              <a:prstDash val="solid"/>
              <a:miter lim="800000"/>
            </a:ln>
            <a:effectLst/>
          </p:spPr>
          <p:txBody>
            <a:bodyPr wrap="square" lIns="45719" tIns="45719" rIns="45719" bIns="45719" numCol="1" anchor="t">
              <a:noAutofit/>
            </a:bodyPr>
            <a:lstStyle/>
            <a:p>
              <a:endParaRPr/>
            </a:p>
          </p:txBody>
        </p:sp>
        <p:sp>
          <p:nvSpPr>
            <p:cNvPr id="203" name="Straight Connector 82"/>
            <p:cNvSpPr/>
            <p:nvPr/>
          </p:nvSpPr>
          <p:spPr>
            <a:xfrm>
              <a:off x="1639560" y="-1"/>
              <a:ext cx="1" cy="378731"/>
            </a:xfrm>
            <a:prstGeom prst="line">
              <a:avLst/>
            </a:prstGeom>
            <a:noFill/>
            <a:ln w="25400" cap="flat">
              <a:solidFill>
                <a:schemeClr val="accent1"/>
              </a:solidFill>
              <a:prstDash val="solid"/>
              <a:miter lim="800000"/>
            </a:ln>
            <a:effectLst/>
          </p:spPr>
          <p:txBody>
            <a:bodyPr wrap="square" lIns="45719" tIns="45719" rIns="45719" bIns="45719" numCol="1" anchor="t">
              <a:noAutofit/>
            </a:bodyPr>
            <a:lstStyle/>
            <a:p>
              <a:endParaRPr/>
            </a:p>
          </p:txBody>
        </p:sp>
      </p:grpSp>
      <p:sp>
        <p:nvSpPr>
          <p:cNvPr id="205" name="Straight Connector 84"/>
          <p:cNvSpPr/>
          <p:nvPr/>
        </p:nvSpPr>
        <p:spPr>
          <a:xfrm>
            <a:off x="10151722" y="4769737"/>
            <a:ext cx="1" cy="378731"/>
          </a:xfrm>
          <a:prstGeom prst="line">
            <a:avLst/>
          </a:prstGeom>
          <a:ln w="25400">
            <a:solidFill>
              <a:schemeClr val="accent1"/>
            </a:solidFill>
            <a:miter/>
          </a:ln>
        </p:spPr>
        <p:txBody>
          <a:bodyPr lIns="45719" rIns="45719"/>
          <a:lstStyle/>
          <a:p>
            <a:endParaRPr/>
          </a:p>
        </p:txBody>
      </p:sp>
      <p:sp>
        <p:nvSpPr>
          <p:cNvPr id="206" name="Straight Connector 85"/>
          <p:cNvSpPr/>
          <p:nvPr/>
        </p:nvSpPr>
        <p:spPr>
          <a:xfrm>
            <a:off x="10971504" y="4768448"/>
            <a:ext cx="1" cy="378731"/>
          </a:xfrm>
          <a:prstGeom prst="line">
            <a:avLst/>
          </a:prstGeom>
          <a:ln w="25400">
            <a:solidFill>
              <a:schemeClr val="accent1"/>
            </a:solidFill>
            <a:miter/>
          </a:ln>
        </p:spPr>
        <p:txBody>
          <a:bodyPr lIns="45719" rIns="45719"/>
          <a:lstStyle/>
          <a:p>
            <a:endParaRPr/>
          </a:p>
        </p:txBody>
      </p:sp>
      <p:grpSp>
        <p:nvGrpSpPr>
          <p:cNvPr id="19" name="Group 90"/>
          <p:cNvGrpSpPr/>
          <p:nvPr/>
        </p:nvGrpSpPr>
        <p:grpSpPr>
          <a:xfrm>
            <a:off x="2494326" y="4151145"/>
            <a:ext cx="8803594" cy="416133"/>
            <a:chOff x="0" y="0"/>
            <a:chExt cx="8803593" cy="416132"/>
          </a:xfrm>
        </p:grpSpPr>
        <p:grpSp>
          <p:nvGrpSpPr>
            <p:cNvPr id="20" name="Group 47"/>
            <p:cNvGrpSpPr/>
            <p:nvPr/>
          </p:nvGrpSpPr>
          <p:grpSpPr>
            <a:xfrm>
              <a:off x="380837" y="5477"/>
              <a:ext cx="1249031" cy="410656"/>
              <a:chOff x="0" y="0"/>
              <a:chExt cx="1249029" cy="410655"/>
            </a:xfrm>
          </p:grpSpPr>
          <p:sp>
            <p:nvSpPr>
              <p:cNvPr id="207" name="Straight Connector 43"/>
              <p:cNvSpPr/>
              <p:nvPr/>
            </p:nvSpPr>
            <p:spPr>
              <a:xfrm flipH="1">
                <a:off x="-1"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sp>
            <p:nvSpPr>
              <p:cNvPr id="208" name="Straight Connector 44"/>
              <p:cNvSpPr/>
              <p:nvPr/>
            </p:nvSpPr>
            <p:spPr>
              <a:xfrm flipH="1">
                <a:off x="396978"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sp>
            <p:nvSpPr>
              <p:cNvPr id="209" name="Straight Connector 45"/>
              <p:cNvSpPr/>
              <p:nvPr/>
            </p:nvSpPr>
            <p:spPr>
              <a:xfrm>
                <a:off x="823004"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sp>
            <p:nvSpPr>
              <p:cNvPr id="210" name="Straight Connector 46"/>
              <p:cNvSpPr/>
              <p:nvPr/>
            </p:nvSpPr>
            <p:spPr>
              <a:xfrm>
                <a:off x="1249029"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grpSp>
        <p:grpSp>
          <p:nvGrpSpPr>
            <p:cNvPr id="21" name="Group 48"/>
            <p:cNvGrpSpPr/>
            <p:nvPr/>
          </p:nvGrpSpPr>
          <p:grpSpPr>
            <a:xfrm>
              <a:off x="2076867" y="-1"/>
              <a:ext cx="1249031" cy="410656"/>
              <a:chOff x="0" y="0"/>
              <a:chExt cx="1249029" cy="410655"/>
            </a:xfrm>
          </p:grpSpPr>
          <p:sp>
            <p:nvSpPr>
              <p:cNvPr id="212" name="Straight Connector 49"/>
              <p:cNvSpPr/>
              <p:nvPr/>
            </p:nvSpPr>
            <p:spPr>
              <a:xfrm flipH="1">
                <a:off x="-1"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sp>
            <p:nvSpPr>
              <p:cNvPr id="213" name="Straight Connector 50"/>
              <p:cNvSpPr/>
              <p:nvPr/>
            </p:nvSpPr>
            <p:spPr>
              <a:xfrm flipH="1">
                <a:off x="396978"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sp>
            <p:nvSpPr>
              <p:cNvPr id="214" name="Straight Connector 51"/>
              <p:cNvSpPr/>
              <p:nvPr/>
            </p:nvSpPr>
            <p:spPr>
              <a:xfrm>
                <a:off x="823004"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sp>
            <p:nvSpPr>
              <p:cNvPr id="215" name="Straight Connector 52"/>
              <p:cNvSpPr/>
              <p:nvPr/>
            </p:nvSpPr>
            <p:spPr>
              <a:xfrm>
                <a:off x="1249029"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grpSp>
        <p:grpSp>
          <p:nvGrpSpPr>
            <p:cNvPr id="22" name="Group 53"/>
            <p:cNvGrpSpPr/>
            <p:nvPr/>
          </p:nvGrpSpPr>
          <p:grpSpPr>
            <a:xfrm>
              <a:off x="3772898" y="-1"/>
              <a:ext cx="1249030" cy="410656"/>
              <a:chOff x="0" y="0"/>
              <a:chExt cx="1249029" cy="410655"/>
            </a:xfrm>
          </p:grpSpPr>
          <p:sp>
            <p:nvSpPr>
              <p:cNvPr id="217" name="Straight Connector 54"/>
              <p:cNvSpPr/>
              <p:nvPr/>
            </p:nvSpPr>
            <p:spPr>
              <a:xfrm flipH="1">
                <a:off x="-1"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sp>
            <p:nvSpPr>
              <p:cNvPr id="218" name="Straight Connector 55"/>
              <p:cNvSpPr/>
              <p:nvPr/>
            </p:nvSpPr>
            <p:spPr>
              <a:xfrm flipH="1">
                <a:off x="396978"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sp>
            <p:nvSpPr>
              <p:cNvPr id="219" name="Straight Connector 56"/>
              <p:cNvSpPr/>
              <p:nvPr/>
            </p:nvSpPr>
            <p:spPr>
              <a:xfrm>
                <a:off x="823004"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sp>
            <p:nvSpPr>
              <p:cNvPr id="220" name="Straight Connector 57"/>
              <p:cNvSpPr/>
              <p:nvPr/>
            </p:nvSpPr>
            <p:spPr>
              <a:xfrm>
                <a:off x="1249029"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grpSp>
        <p:grpSp>
          <p:nvGrpSpPr>
            <p:cNvPr id="23" name="Group 58"/>
            <p:cNvGrpSpPr/>
            <p:nvPr/>
          </p:nvGrpSpPr>
          <p:grpSpPr>
            <a:xfrm>
              <a:off x="5447953" y="-1"/>
              <a:ext cx="1249031" cy="410656"/>
              <a:chOff x="0" y="0"/>
              <a:chExt cx="1249029" cy="410655"/>
            </a:xfrm>
          </p:grpSpPr>
          <p:sp>
            <p:nvSpPr>
              <p:cNvPr id="222" name="Straight Connector 59"/>
              <p:cNvSpPr/>
              <p:nvPr/>
            </p:nvSpPr>
            <p:spPr>
              <a:xfrm flipH="1">
                <a:off x="-1"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sp>
            <p:nvSpPr>
              <p:cNvPr id="223" name="Straight Connector 60"/>
              <p:cNvSpPr/>
              <p:nvPr/>
            </p:nvSpPr>
            <p:spPr>
              <a:xfrm flipH="1">
                <a:off x="396978"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sp>
            <p:nvSpPr>
              <p:cNvPr id="224" name="Straight Connector 61"/>
              <p:cNvSpPr/>
              <p:nvPr/>
            </p:nvSpPr>
            <p:spPr>
              <a:xfrm>
                <a:off x="823004"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sp>
            <p:nvSpPr>
              <p:cNvPr id="225" name="Straight Connector 62"/>
              <p:cNvSpPr/>
              <p:nvPr/>
            </p:nvSpPr>
            <p:spPr>
              <a:xfrm>
                <a:off x="1249029"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grpSp>
        <p:sp>
          <p:nvSpPr>
            <p:cNvPr id="227" name="Straight Connector 64"/>
            <p:cNvSpPr/>
            <p:nvPr/>
          </p:nvSpPr>
          <p:spPr>
            <a:xfrm>
              <a:off x="7106882"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sp>
          <p:nvSpPr>
            <p:cNvPr id="228" name="Straight Connector 65"/>
            <p:cNvSpPr/>
            <p:nvPr/>
          </p:nvSpPr>
          <p:spPr>
            <a:xfrm>
              <a:off x="7503861"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sp>
          <p:nvSpPr>
            <p:cNvPr id="229" name="Straight Connector 66"/>
            <p:cNvSpPr/>
            <p:nvPr/>
          </p:nvSpPr>
          <p:spPr>
            <a:xfrm>
              <a:off x="7929887"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sp>
          <p:nvSpPr>
            <p:cNvPr id="230" name="Straight Connector 67"/>
            <p:cNvSpPr/>
            <p:nvPr/>
          </p:nvSpPr>
          <p:spPr>
            <a:xfrm>
              <a:off x="8355912"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sp>
          <p:nvSpPr>
            <p:cNvPr id="231" name="Straight Connector 68"/>
            <p:cNvSpPr/>
            <p:nvPr/>
          </p:nvSpPr>
          <p:spPr>
            <a:xfrm flipH="1">
              <a:off x="0"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sp>
          <p:nvSpPr>
            <p:cNvPr id="232" name="Straight Connector 87"/>
            <p:cNvSpPr/>
            <p:nvPr/>
          </p:nvSpPr>
          <p:spPr>
            <a:xfrm>
              <a:off x="8803593" y="-1"/>
              <a:ext cx="1" cy="410656"/>
            </a:xfrm>
            <a:prstGeom prst="line">
              <a:avLst/>
            </a:prstGeom>
            <a:noFill/>
            <a:ln w="25400" cap="flat">
              <a:solidFill>
                <a:srgbClr val="FF0000"/>
              </a:solidFill>
              <a:prstDash val="solid"/>
              <a:miter lim="800000"/>
            </a:ln>
            <a:effectLst/>
          </p:spPr>
          <p:txBody>
            <a:bodyPr wrap="square" lIns="45719" tIns="45719" rIns="45719" bIns="45719" numCol="1" anchor="t">
              <a:noAutofit/>
            </a:bodyPr>
            <a:lstStyle/>
            <a:p>
              <a:endParaRPr/>
            </a:p>
          </p:txBody>
        </p:sp>
      </p:grpSp>
      <p:sp>
        <p:nvSpPr>
          <p:cNvPr id="234" name="Rectangle 92"/>
          <p:cNvSpPr/>
          <p:nvPr/>
        </p:nvSpPr>
        <p:spPr>
          <a:xfrm>
            <a:off x="3919928" y="5276808"/>
            <a:ext cx="819772" cy="300614"/>
          </a:xfrm>
          <a:prstGeom prst="rect">
            <a:avLst/>
          </a:prstGeom>
          <a:solidFill>
            <a:srgbClr val="FFFF00"/>
          </a:solidFill>
          <a:ln w="12700">
            <a:solidFill>
              <a:srgbClr val="32538F"/>
            </a:solidFill>
            <a:miter/>
          </a:ln>
        </p:spPr>
        <p:txBody>
          <a:bodyPr lIns="45719" rIns="45719" anchor="ctr"/>
          <a:lstStyle/>
          <a:p>
            <a:pPr algn="ctr">
              <a:defRPr>
                <a:solidFill>
                  <a:srgbClr val="FFFFFF"/>
                </a:solidFill>
              </a:defRPr>
            </a:pPr>
            <a:endParaRPr/>
          </a:p>
        </p:txBody>
      </p:sp>
      <p:sp>
        <p:nvSpPr>
          <p:cNvPr id="235" name="TextBox 96"/>
          <p:cNvSpPr txBox="1"/>
          <p:nvPr/>
        </p:nvSpPr>
        <p:spPr>
          <a:xfrm>
            <a:off x="1382369" y="5533863"/>
            <a:ext cx="488117" cy="332741"/>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r">
              <a:defRPr sz="1600"/>
            </a:lvl1pPr>
          </a:lstStyle>
          <a:p>
            <a:r>
              <a:t>MCR</a:t>
            </a:r>
          </a:p>
        </p:txBody>
      </p:sp>
      <p:sp>
        <p:nvSpPr>
          <p:cNvPr id="236" name="Oval 97"/>
          <p:cNvSpPr/>
          <p:nvPr/>
        </p:nvSpPr>
        <p:spPr>
          <a:xfrm>
            <a:off x="2282392" y="5609904"/>
            <a:ext cx="203619" cy="174303"/>
          </a:xfrm>
          <a:prstGeom prst="ellipse">
            <a:avLst/>
          </a:prstGeom>
          <a:solidFill>
            <a:schemeClr val="accent1"/>
          </a:solidFill>
          <a:ln w="12700">
            <a:solidFill>
              <a:srgbClr val="32538F"/>
            </a:solidFill>
            <a:miter/>
          </a:ln>
        </p:spPr>
        <p:txBody>
          <a:bodyPr lIns="45719" rIns="45719" anchor="ctr"/>
          <a:lstStyle/>
          <a:p>
            <a:pPr algn="ctr">
              <a:defRPr>
                <a:solidFill>
                  <a:srgbClr val="FFFFFF"/>
                </a:solidFill>
              </a:defRPr>
            </a:pPr>
            <a:endParaRPr/>
          </a:p>
        </p:txBody>
      </p:sp>
      <p:sp>
        <p:nvSpPr>
          <p:cNvPr id="237" name="Oval 98"/>
          <p:cNvSpPr/>
          <p:nvPr/>
        </p:nvSpPr>
        <p:spPr>
          <a:xfrm>
            <a:off x="3255224" y="5609904"/>
            <a:ext cx="203619" cy="174303"/>
          </a:xfrm>
          <a:prstGeom prst="ellipse">
            <a:avLst/>
          </a:prstGeom>
          <a:solidFill>
            <a:schemeClr val="accent1"/>
          </a:solidFill>
          <a:ln w="12700">
            <a:solidFill>
              <a:srgbClr val="32538F"/>
            </a:solidFill>
            <a:miter/>
          </a:ln>
        </p:spPr>
        <p:txBody>
          <a:bodyPr lIns="45719" rIns="45719" anchor="ctr"/>
          <a:lstStyle/>
          <a:p>
            <a:pPr algn="ctr">
              <a:defRPr>
                <a:solidFill>
                  <a:srgbClr val="FFFFFF"/>
                </a:solidFill>
              </a:defRPr>
            </a:pPr>
            <a:endParaRPr/>
          </a:p>
        </p:txBody>
      </p:sp>
      <p:sp>
        <p:nvSpPr>
          <p:cNvPr id="238" name="Oval 99"/>
          <p:cNvSpPr/>
          <p:nvPr/>
        </p:nvSpPr>
        <p:spPr>
          <a:xfrm>
            <a:off x="4843579" y="5609904"/>
            <a:ext cx="203619" cy="174303"/>
          </a:xfrm>
          <a:prstGeom prst="ellipse">
            <a:avLst/>
          </a:prstGeom>
          <a:solidFill>
            <a:schemeClr val="accent1"/>
          </a:solidFill>
          <a:ln w="12700">
            <a:solidFill>
              <a:srgbClr val="32538F"/>
            </a:solidFill>
            <a:miter/>
          </a:ln>
        </p:spPr>
        <p:txBody>
          <a:bodyPr lIns="45719" rIns="45719" anchor="ctr"/>
          <a:lstStyle/>
          <a:p>
            <a:pPr algn="ctr">
              <a:defRPr>
                <a:solidFill>
                  <a:srgbClr val="FFFFFF"/>
                </a:solidFill>
              </a:defRPr>
            </a:pPr>
            <a:endParaRPr/>
          </a:p>
        </p:txBody>
      </p:sp>
      <p:sp>
        <p:nvSpPr>
          <p:cNvPr id="239" name="Oval 100"/>
          <p:cNvSpPr/>
          <p:nvPr/>
        </p:nvSpPr>
        <p:spPr>
          <a:xfrm>
            <a:off x="6165415" y="5609904"/>
            <a:ext cx="203619" cy="174303"/>
          </a:xfrm>
          <a:prstGeom prst="ellipse">
            <a:avLst/>
          </a:prstGeom>
          <a:solidFill>
            <a:schemeClr val="accent1"/>
          </a:solidFill>
          <a:ln w="12700">
            <a:solidFill>
              <a:srgbClr val="32538F"/>
            </a:solidFill>
            <a:miter/>
          </a:ln>
        </p:spPr>
        <p:txBody>
          <a:bodyPr lIns="45719" rIns="45719" anchor="ctr"/>
          <a:lstStyle/>
          <a:p>
            <a:pPr algn="ctr">
              <a:defRPr>
                <a:solidFill>
                  <a:srgbClr val="FFFFFF"/>
                </a:solidFill>
              </a:defRPr>
            </a:pPr>
            <a:endParaRPr/>
          </a:p>
        </p:txBody>
      </p:sp>
      <p:sp>
        <p:nvSpPr>
          <p:cNvPr id="240" name="Oval 101"/>
          <p:cNvSpPr/>
          <p:nvPr/>
        </p:nvSpPr>
        <p:spPr>
          <a:xfrm>
            <a:off x="7396463" y="5609904"/>
            <a:ext cx="203619" cy="174303"/>
          </a:xfrm>
          <a:prstGeom prst="ellipse">
            <a:avLst/>
          </a:prstGeom>
          <a:solidFill>
            <a:schemeClr val="accent1"/>
          </a:solidFill>
          <a:ln w="12700">
            <a:solidFill>
              <a:srgbClr val="32538F"/>
            </a:solidFill>
            <a:miter/>
          </a:ln>
        </p:spPr>
        <p:txBody>
          <a:bodyPr lIns="45719" rIns="45719" anchor="ctr"/>
          <a:lstStyle/>
          <a:p>
            <a:pPr algn="ctr">
              <a:defRPr>
                <a:solidFill>
                  <a:srgbClr val="FFFFFF"/>
                </a:solidFill>
              </a:defRPr>
            </a:pPr>
            <a:endParaRPr/>
          </a:p>
        </p:txBody>
      </p:sp>
      <p:sp>
        <p:nvSpPr>
          <p:cNvPr id="241" name="Oval 102"/>
          <p:cNvSpPr/>
          <p:nvPr/>
        </p:nvSpPr>
        <p:spPr>
          <a:xfrm>
            <a:off x="9031300" y="5609904"/>
            <a:ext cx="203619" cy="174303"/>
          </a:xfrm>
          <a:prstGeom prst="ellipse">
            <a:avLst/>
          </a:prstGeom>
          <a:solidFill>
            <a:schemeClr val="accent1"/>
          </a:solidFill>
          <a:ln w="12700">
            <a:solidFill>
              <a:srgbClr val="32538F"/>
            </a:solidFill>
            <a:miter/>
          </a:ln>
        </p:spPr>
        <p:txBody>
          <a:bodyPr lIns="45719" rIns="45719" anchor="ctr"/>
          <a:lstStyle/>
          <a:p>
            <a:pPr algn="ctr">
              <a:defRPr>
                <a:solidFill>
                  <a:srgbClr val="FFFFFF"/>
                </a:solidFill>
              </a:defRPr>
            </a:pPr>
            <a:endParaRPr/>
          </a:p>
        </p:txBody>
      </p:sp>
      <p:sp>
        <p:nvSpPr>
          <p:cNvPr id="242" name="Oval 103"/>
          <p:cNvSpPr/>
          <p:nvPr/>
        </p:nvSpPr>
        <p:spPr>
          <a:xfrm>
            <a:off x="2268833" y="5925480"/>
            <a:ext cx="203619" cy="174303"/>
          </a:xfrm>
          <a:prstGeom prst="ellipse">
            <a:avLst/>
          </a:prstGeom>
          <a:solidFill>
            <a:schemeClr val="accent4"/>
          </a:solidFill>
          <a:ln w="12700">
            <a:solidFill>
              <a:srgbClr val="32538F"/>
            </a:solidFill>
            <a:miter/>
          </a:ln>
        </p:spPr>
        <p:txBody>
          <a:bodyPr lIns="45719" rIns="45719" anchor="ctr"/>
          <a:lstStyle/>
          <a:p>
            <a:pPr algn="ctr">
              <a:defRPr>
                <a:solidFill>
                  <a:srgbClr val="FFFFFF"/>
                </a:solidFill>
              </a:defRPr>
            </a:pPr>
            <a:endParaRPr/>
          </a:p>
        </p:txBody>
      </p:sp>
      <p:sp>
        <p:nvSpPr>
          <p:cNvPr id="243" name="Oval 104"/>
          <p:cNvSpPr/>
          <p:nvPr/>
        </p:nvSpPr>
        <p:spPr>
          <a:xfrm>
            <a:off x="2806325" y="5925480"/>
            <a:ext cx="203619" cy="174303"/>
          </a:xfrm>
          <a:prstGeom prst="ellipse">
            <a:avLst/>
          </a:prstGeom>
          <a:solidFill>
            <a:schemeClr val="accent4"/>
          </a:solidFill>
          <a:ln w="12700">
            <a:solidFill>
              <a:srgbClr val="32538F"/>
            </a:solidFill>
            <a:miter/>
          </a:ln>
        </p:spPr>
        <p:txBody>
          <a:bodyPr lIns="45719" rIns="45719" anchor="ctr"/>
          <a:lstStyle/>
          <a:p>
            <a:pPr algn="ctr">
              <a:defRPr>
                <a:solidFill>
                  <a:srgbClr val="FFFFFF"/>
                </a:solidFill>
              </a:defRPr>
            </a:pPr>
            <a:endParaRPr/>
          </a:p>
        </p:txBody>
      </p:sp>
      <p:sp>
        <p:nvSpPr>
          <p:cNvPr id="244" name="Oval 105"/>
          <p:cNvSpPr/>
          <p:nvPr/>
        </p:nvSpPr>
        <p:spPr>
          <a:xfrm>
            <a:off x="3140199" y="5925480"/>
            <a:ext cx="203619" cy="174303"/>
          </a:xfrm>
          <a:prstGeom prst="ellipse">
            <a:avLst/>
          </a:prstGeom>
          <a:solidFill>
            <a:schemeClr val="accent4"/>
          </a:solidFill>
          <a:ln w="12700">
            <a:solidFill>
              <a:srgbClr val="32538F"/>
            </a:solidFill>
            <a:miter/>
          </a:ln>
        </p:spPr>
        <p:txBody>
          <a:bodyPr lIns="45719" rIns="45719" anchor="ctr"/>
          <a:lstStyle/>
          <a:p>
            <a:pPr algn="ctr">
              <a:defRPr>
                <a:solidFill>
                  <a:srgbClr val="FFFFFF"/>
                </a:solidFill>
              </a:defRPr>
            </a:pPr>
            <a:endParaRPr/>
          </a:p>
        </p:txBody>
      </p:sp>
      <p:sp>
        <p:nvSpPr>
          <p:cNvPr id="245" name="Oval 106"/>
          <p:cNvSpPr/>
          <p:nvPr/>
        </p:nvSpPr>
        <p:spPr>
          <a:xfrm>
            <a:off x="4061674" y="5925480"/>
            <a:ext cx="203619" cy="174303"/>
          </a:xfrm>
          <a:prstGeom prst="ellipse">
            <a:avLst/>
          </a:prstGeom>
          <a:solidFill>
            <a:schemeClr val="accent4"/>
          </a:solidFill>
          <a:ln w="12700">
            <a:solidFill>
              <a:srgbClr val="32538F"/>
            </a:solidFill>
            <a:miter/>
          </a:ln>
        </p:spPr>
        <p:txBody>
          <a:bodyPr lIns="45719" rIns="45719" anchor="ctr"/>
          <a:lstStyle/>
          <a:p>
            <a:pPr algn="ctr">
              <a:defRPr>
                <a:solidFill>
                  <a:srgbClr val="FFFFFF"/>
                </a:solidFill>
              </a:defRPr>
            </a:pPr>
            <a:endParaRPr/>
          </a:p>
        </p:txBody>
      </p:sp>
      <p:sp>
        <p:nvSpPr>
          <p:cNvPr id="246" name="Oval 107"/>
          <p:cNvSpPr/>
          <p:nvPr/>
        </p:nvSpPr>
        <p:spPr>
          <a:xfrm>
            <a:off x="5032004" y="5925480"/>
            <a:ext cx="203619" cy="174303"/>
          </a:xfrm>
          <a:prstGeom prst="ellipse">
            <a:avLst/>
          </a:prstGeom>
          <a:solidFill>
            <a:schemeClr val="accent4"/>
          </a:solidFill>
          <a:ln w="12700">
            <a:solidFill>
              <a:srgbClr val="32538F"/>
            </a:solidFill>
            <a:miter/>
          </a:ln>
        </p:spPr>
        <p:txBody>
          <a:bodyPr lIns="45719" rIns="45719" anchor="ctr"/>
          <a:lstStyle/>
          <a:p>
            <a:pPr algn="ctr">
              <a:defRPr>
                <a:solidFill>
                  <a:srgbClr val="FFFFFF"/>
                </a:solidFill>
              </a:defRPr>
            </a:pPr>
            <a:endParaRPr/>
          </a:p>
        </p:txBody>
      </p:sp>
      <p:sp>
        <p:nvSpPr>
          <p:cNvPr id="247" name="Oval 108"/>
          <p:cNvSpPr/>
          <p:nvPr/>
        </p:nvSpPr>
        <p:spPr>
          <a:xfrm>
            <a:off x="6077799" y="5925480"/>
            <a:ext cx="203619" cy="174303"/>
          </a:xfrm>
          <a:prstGeom prst="ellipse">
            <a:avLst/>
          </a:prstGeom>
          <a:solidFill>
            <a:schemeClr val="accent4"/>
          </a:solidFill>
          <a:ln w="12700">
            <a:solidFill>
              <a:srgbClr val="32538F"/>
            </a:solidFill>
            <a:miter/>
          </a:ln>
        </p:spPr>
        <p:txBody>
          <a:bodyPr lIns="45719" rIns="45719" anchor="ctr"/>
          <a:lstStyle/>
          <a:p>
            <a:pPr algn="ctr">
              <a:defRPr>
                <a:solidFill>
                  <a:srgbClr val="FFFFFF"/>
                </a:solidFill>
              </a:defRPr>
            </a:pPr>
            <a:endParaRPr/>
          </a:p>
        </p:txBody>
      </p:sp>
      <p:sp>
        <p:nvSpPr>
          <p:cNvPr id="248" name="Oval 109"/>
          <p:cNvSpPr/>
          <p:nvPr/>
        </p:nvSpPr>
        <p:spPr>
          <a:xfrm>
            <a:off x="6369032" y="5925480"/>
            <a:ext cx="203619" cy="174303"/>
          </a:xfrm>
          <a:prstGeom prst="ellipse">
            <a:avLst/>
          </a:prstGeom>
          <a:solidFill>
            <a:schemeClr val="accent4"/>
          </a:solidFill>
          <a:ln w="12700">
            <a:solidFill>
              <a:srgbClr val="32538F"/>
            </a:solidFill>
            <a:miter/>
          </a:ln>
        </p:spPr>
        <p:txBody>
          <a:bodyPr lIns="45719" rIns="45719" anchor="ctr"/>
          <a:lstStyle/>
          <a:p>
            <a:pPr algn="ctr">
              <a:defRPr>
                <a:solidFill>
                  <a:srgbClr val="FFFFFF"/>
                </a:solidFill>
              </a:defRPr>
            </a:pPr>
            <a:endParaRPr/>
          </a:p>
        </p:txBody>
      </p:sp>
      <p:sp>
        <p:nvSpPr>
          <p:cNvPr id="249" name="Oval 110"/>
          <p:cNvSpPr/>
          <p:nvPr/>
        </p:nvSpPr>
        <p:spPr>
          <a:xfrm>
            <a:off x="7513832" y="5925480"/>
            <a:ext cx="203619" cy="174303"/>
          </a:xfrm>
          <a:prstGeom prst="ellipse">
            <a:avLst/>
          </a:prstGeom>
          <a:solidFill>
            <a:schemeClr val="accent4"/>
          </a:solidFill>
          <a:ln w="12700">
            <a:solidFill>
              <a:srgbClr val="32538F"/>
            </a:solidFill>
            <a:miter/>
          </a:ln>
        </p:spPr>
        <p:txBody>
          <a:bodyPr lIns="45719" rIns="45719" anchor="ctr"/>
          <a:lstStyle/>
          <a:p>
            <a:pPr algn="ctr">
              <a:defRPr>
                <a:solidFill>
                  <a:srgbClr val="FFFFFF"/>
                </a:solidFill>
              </a:defRPr>
            </a:pPr>
            <a:endParaRPr/>
          </a:p>
        </p:txBody>
      </p:sp>
      <p:sp>
        <p:nvSpPr>
          <p:cNvPr id="250" name="Oval 111"/>
          <p:cNvSpPr/>
          <p:nvPr/>
        </p:nvSpPr>
        <p:spPr>
          <a:xfrm>
            <a:off x="7792508" y="5925480"/>
            <a:ext cx="203619" cy="174303"/>
          </a:xfrm>
          <a:prstGeom prst="ellipse">
            <a:avLst/>
          </a:prstGeom>
          <a:solidFill>
            <a:schemeClr val="accent4"/>
          </a:solidFill>
          <a:ln w="12700">
            <a:solidFill>
              <a:srgbClr val="32538F"/>
            </a:solidFill>
            <a:miter/>
          </a:ln>
        </p:spPr>
        <p:txBody>
          <a:bodyPr lIns="45719" rIns="45719" anchor="ctr"/>
          <a:lstStyle/>
          <a:p>
            <a:pPr algn="ctr">
              <a:defRPr>
                <a:solidFill>
                  <a:srgbClr val="FFFFFF"/>
                </a:solidFill>
              </a:defRPr>
            </a:pPr>
            <a:endParaRPr/>
          </a:p>
        </p:txBody>
      </p:sp>
      <p:sp>
        <p:nvSpPr>
          <p:cNvPr id="251" name="Oval 112"/>
          <p:cNvSpPr/>
          <p:nvPr/>
        </p:nvSpPr>
        <p:spPr>
          <a:xfrm>
            <a:off x="8120446" y="5925480"/>
            <a:ext cx="203619" cy="174303"/>
          </a:xfrm>
          <a:prstGeom prst="ellipse">
            <a:avLst/>
          </a:prstGeom>
          <a:solidFill>
            <a:schemeClr val="accent4"/>
          </a:solidFill>
          <a:ln w="12700">
            <a:solidFill>
              <a:srgbClr val="32538F"/>
            </a:solidFill>
            <a:miter/>
          </a:ln>
        </p:spPr>
        <p:txBody>
          <a:bodyPr lIns="45719" rIns="45719" anchor="ctr"/>
          <a:lstStyle/>
          <a:p>
            <a:pPr algn="ctr">
              <a:defRPr>
                <a:solidFill>
                  <a:srgbClr val="FFFFFF"/>
                </a:solidFill>
              </a:defRPr>
            </a:pPr>
            <a:endParaRPr/>
          </a:p>
        </p:txBody>
      </p:sp>
      <p:sp>
        <p:nvSpPr>
          <p:cNvPr id="252" name="TextBox 114"/>
          <p:cNvSpPr txBox="1"/>
          <p:nvPr/>
        </p:nvSpPr>
        <p:spPr>
          <a:xfrm>
            <a:off x="1459961" y="6171288"/>
            <a:ext cx="428983" cy="332741"/>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r">
              <a:defRPr sz="1600"/>
            </a:lvl1pPr>
          </a:lstStyle>
          <a:p>
            <a:r>
              <a:t>ESR</a:t>
            </a:r>
          </a:p>
        </p:txBody>
      </p:sp>
      <p:sp>
        <p:nvSpPr>
          <p:cNvPr id="253" name="TextBox 115"/>
          <p:cNvSpPr txBox="1"/>
          <p:nvPr/>
        </p:nvSpPr>
        <p:spPr>
          <a:xfrm>
            <a:off x="1303694" y="6486864"/>
            <a:ext cx="577116" cy="332741"/>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r">
              <a:defRPr sz="1600"/>
            </a:lvl1pPr>
          </a:lstStyle>
          <a:p>
            <a:r>
              <a:t>ARCP</a:t>
            </a:r>
          </a:p>
        </p:txBody>
      </p:sp>
      <p:sp>
        <p:nvSpPr>
          <p:cNvPr id="254" name="Rectangle 116"/>
          <p:cNvSpPr/>
          <p:nvPr/>
        </p:nvSpPr>
        <p:spPr>
          <a:xfrm>
            <a:off x="10734051" y="6476617"/>
            <a:ext cx="819772" cy="300614"/>
          </a:xfrm>
          <a:prstGeom prst="rect">
            <a:avLst/>
          </a:prstGeom>
          <a:solidFill>
            <a:srgbClr val="FF0000"/>
          </a:solidFill>
          <a:ln w="12700">
            <a:solidFill>
              <a:srgbClr val="32538F"/>
            </a:solidFill>
            <a:miter/>
          </a:ln>
        </p:spPr>
        <p:txBody>
          <a:bodyPr lIns="45719" rIns="45719" anchor="ctr"/>
          <a:lstStyle/>
          <a:p>
            <a:pPr algn="ctr">
              <a:defRPr>
                <a:solidFill>
                  <a:srgbClr val="FFFFFF"/>
                </a:solidFill>
              </a:defRPr>
            </a:pPr>
            <a:endParaRPr/>
          </a:p>
        </p:txBody>
      </p:sp>
      <p:sp>
        <p:nvSpPr>
          <p:cNvPr id="255" name="Rectangle 117"/>
          <p:cNvSpPr/>
          <p:nvPr/>
        </p:nvSpPr>
        <p:spPr>
          <a:xfrm>
            <a:off x="9895820" y="6171288"/>
            <a:ext cx="819772" cy="300614"/>
          </a:xfrm>
          <a:prstGeom prst="rect">
            <a:avLst/>
          </a:prstGeom>
          <a:solidFill>
            <a:srgbClr val="00B0F0"/>
          </a:solidFill>
          <a:ln w="12700">
            <a:solidFill>
              <a:srgbClr val="32538F"/>
            </a:solidFill>
            <a:miter/>
          </a:ln>
        </p:spPr>
        <p:txBody>
          <a:bodyPr lIns="45719" rIns="45719" anchor="ctr"/>
          <a:lstStyle/>
          <a:p>
            <a:pPr algn="ctr">
              <a:defRPr>
                <a:solidFill>
                  <a:srgbClr val="FFFFFF"/>
                </a:solidFill>
              </a:defRPr>
            </a:pPr>
            <a:endParaRPr/>
          </a:p>
        </p:txBody>
      </p:sp>
      <p:sp>
        <p:nvSpPr>
          <p:cNvPr id="256" name="Straight Connector 118"/>
          <p:cNvSpPr/>
          <p:nvPr/>
        </p:nvSpPr>
        <p:spPr>
          <a:xfrm>
            <a:off x="5133812" y="1757296"/>
            <a:ext cx="1" cy="410656"/>
          </a:xfrm>
          <a:prstGeom prst="line">
            <a:avLst/>
          </a:prstGeom>
          <a:ln w="25400">
            <a:solidFill>
              <a:srgbClr val="FF0000"/>
            </a:solidFill>
            <a:miter/>
          </a:ln>
        </p:spPr>
        <p:txBody>
          <a:bodyPr lIns="45719" rIns="45719"/>
          <a:lstStyle/>
          <a:p>
            <a:endParaRPr/>
          </a:p>
        </p:txBody>
      </p:sp>
      <p:sp>
        <p:nvSpPr>
          <p:cNvPr id="257" name="Straight Connector 119"/>
          <p:cNvSpPr/>
          <p:nvPr/>
        </p:nvSpPr>
        <p:spPr>
          <a:xfrm>
            <a:off x="8315115" y="1718091"/>
            <a:ext cx="1" cy="410655"/>
          </a:xfrm>
          <a:prstGeom prst="line">
            <a:avLst/>
          </a:prstGeom>
          <a:ln w="25400">
            <a:solidFill>
              <a:srgbClr val="FF0000"/>
            </a:solidFill>
            <a:miter/>
          </a:ln>
        </p:spPr>
        <p:txBody>
          <a:bodyPr lIns="45719" rIns="45719"/>
          <a:lstStyle/>
          <a:p>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 name="Title 1"/>
          <p:cNvSpPr txBox="1">
            <a:spLocks noGrp="1"/>
          </p:cNvSpPr>
          <p:nvPr>
            <p:ph type="title"/>
          </p:nvPr>
        </p:nvSpPr>
        <p:spPr>
          <a:xfrm>
            <a:off x="838200" y="365125"/>
            <a:ext cx="10515600" cy="1325563"/>
          </a:xfrm>
          <a:prstGeom prst="rect">
            <a:avLst/>
          </a:prstGeom>
        </p:spPr>
        <p:txBody>
          <a:bodyPr/>
          <a:lstStyle>
            <a:lvl1pPr defTabSz="877823">
              <a:defRPr sz="4224"/>
            </a:lvl1pPr>
          </a:lstStyle>
          <a:p>
            <a:r>
              <a:t>Annual Review of Competency Progression</a:t>
            </a:r>
          </a:p>
        </p:txBody>
      </p:sp>
      <p:sp>
        <p:nvSpPr>
          <p:cNvPr id="260" name="Content Placeholder 2"/>
          <p:cNvSpPr txBox="1">
            <a:spLocks noGrp="1"/>
          </p:cNvSpPr>
          <p:nvPr>
            <p:ph type="body" idx="1"/>
          </p:nvPr>
        </p:nvSpPr>
        <p:spPr>
          <a:xfrm>
            <a:off x="838200" y="1825625"/>
            <a:ext cx="10515600" cy="4351338"/>
          </a:xfrm>
          <a:prstGeom prst="rect">
            <a:avLst/>
          </a:prstGeom>
        </p:spPr>
        <p:txBody>
          <a:bodyPr/>
          <a:lstStyle/>
          <a:p>
            <a:r>
              <a:t>Based on Decision Aid</a:t>
            </a:r>
          </a:p>
          <a:p>
            <a:r>
              <a:t>Informed by the Educational Supervisor’s Report</a:t>
            </a:r>
          </a:p>
          <a:p>
            <a:r>
              <a:t>Outcomes</a:t>
            </a:r>
          </a:p>
          <a:p>
            <a:pPr marL="685800" lvl="1" indent="-228600">
              <a:spcBef>
                <a:spcPts val="500"/>
              </a:spcBef>
              <a:defRPr sz="2400"/>
            </a:pPr>
            <a:r>
              <a:t>1: No issues</a:t>
            </a:r>
          </a:p>
          <a:p>
            <a:pPr marL="685800" lvl="1" indent="-228600">
              <a:spcBef>
                <a:spcPts val="500"/>
              </a:spcBef>
              <a:defRPr sz="2400"/>
            </a:pPr>
            <a:r>
              <a:t>2: Some issues – no extension to training</a:t>
            </a:r>
          </a:p>
          <a:p>
            <a:pPr marL="685800" lvl="1" indent="-228600">
              <a:spcBef>
                <a:spcPts val="500"/>
              </a:spcBef>
              <a:defRPr sz="2400"/>
            </a:pPr>
            <a:r>
              <a:t>3: Issues – extension to training needed</a:t>
            </a:r>
          </a:p>
          <a:p>
            <a:pPr marL="685800" lvl="1" indent="-228600">
              <a:spcBef>
                <a:spcPts val="500"/>
              </a:spcBef>
              <a:defRPr sz="2400"/>
            </a:pPr>
            <a:r>
              <a:t>4: Significant issues – released from training</a:t>
            </a:r>
          </a:p>
          <a:p>
            <a:pPr marL="685800" lvl="1" indent="-228600">
              <a:spcBef>
                <a:spcPts val="500"/>
              </a:spcBef>
              <a:defRPr sz="2400"/>
            </a:pPr>
            <a:r>
              <a:t>5: Evidence missing but likely to be available</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 name="Title 1"/>
          <p:cNvSpPr txBox="1">
            <a:spLocks noGrp="1"/>
          </p:cNvSpPr>
          <p:nvPr>
            <p:ph type="title"/>
          </p:nvPr>
        </p:nvSpPr>
        <p:spPr>
          <a:xfrm>
            <a:off x="838200" y="365125"/>
            <a:ext cx="10515600" cy="1325563"/>
          </a:xfrm>
          <a:prstGeom prst="rect">
            <a:avLst/>
          </a:prstGeom>
        </p:spPr>
        <p:txBody>
          <a:bodyPr/>
          <a:lstStyle/>
          <a:p>
            <a:r>
              <a:t>Starting at the end</a:t>
            </a:r>
          </a:p>
        </p:txBody>
      </p:sp>
      <p:grpSp>
        <p:nvGrpSpPr>
          <p:cNvPr id="2" name="Rectangle 3"/>
          <p:cNvGrpSpPr/>
          <p:nvPr/>
        </p:nvGrpSpPr>
        <p:grpSpPr>
          <a:xfrm>
            <a:off x="579119" y="1828800"/>
            <a:ext cx="2032001" cy="772160"/>
            <a:chOff x="0" y="0"/>
            <a:chExt cx="2032000" cy="772159"/>
          </a:xfrm>
        </p:grpSpPr>
        <p:sp>
          <p:nvSpPr>
            <p:cNvPr id="265" name="Rectangle"/>
            <p:cNvSpPr/>
            <p:nvPr/>
          </p:nvSpPr>
          <p:spPr>
            <a:xfrm>
              <a:off x="0" y="0"/>
              <a:ext cx="2032000" cy="77216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266" name="ARCP"/>
            <p:cNvSpPr txBox="1"/>
            <p:nvPr/>
          </p:nvSpPr>
          <p:spPr>
            <a:xfrm>
              <a:off x="0" y="207010"/>
              <a:ext cx="2032000" cy="358141"/>
            </a:xfrm>
            <a:prstGeom prst="rect">
              <a:avLst/>
            </a:prstGeom>
            <a:no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a:solidFill>
                    <a:srgbClr val="FFFFFF"/>
                  </a:solidFill>
                </a:defRPr>
              </a:lvl1pPr>
            </a:lstStyle>
            <a:p>
              <a:r>
                <a:t>ARCP</a:t>
              </a:r>
            </a:p>
          </p:txBody>
        </p:sp>
      </p:grpSp>
      <p:grpSp>
        <p:nvGrpSpPr>
          <p:cNvPr id="3" name="Rectangle 4"/>
          <p:cNvGrpSpPr/>
          <p:nvPr/>
        </p:nvGrpSpPr>
        <p:grpSpPr>
          <a:xfrm>
            <a:off x="3505199" y="1828800"/>
            <a:ext cx="2194562" cy="772160"/>
            <a:chOff x="0" y="0"/>
            <a:chExt cx="2194560" cy="772159"/>
          </a:xfrm>
        </p:grpSpPr>
        <p:sp>
          <p:nvSpPr>
            <p:cNvPr id="268" name="Rectangle"/>
            <p:cNvSpPr/>
            <p:nvPr/>
          </p:nvSpPr>
          <p:spPr>
            <a:xfrm>
              <a:off x="-1" y="0"/>
              <a:ext cx="2194562" cy="77216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269" name="Educational Supervisor Report"/>
            <p:cNvSpPr txBox="1"/>
            <p:nvPr/>
          </p:nvSpPr>
          <p:spPr>
            <a:xfrm>
              <a:off x="-1" y="73659"/>
              <a:ext cx="2194562" cy="624841"/>
            </a:xfrm>
            <a:prstGeom prst="rect">
              <a:avLst/>
            </a:prstGeom>
            <a:no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a:solidFill>
                    <a:srgbClr val="FFFFFF"/>
                  </a:solidFill>
                </a:defRPr>
              </a:lvl1pPr>
            </a:lstStyle>
            <a:p>
              <a:r>
                <a:t>Educational Supervisor Report</a:t>
              </a:r>
            </a:p>
          </p:txBody>
        </p:sp>
      </p:grpSp>
      <p:grpSp>
        <p:nvGrpSpPr>
          <p:cNvPr id="4" name="Rectangle 5"/>
          <p:cNvGrpSpPr/>
          <p:nvPr/>
        </p:nvGrpSpPr>
        <p:grpSpPr>
          <a:xfrm>
            <a:off x="6786881" y="1828800"/>
            <a:ext cx="2113281" cy="772160"/>
            <a:chOff x="0" y="0"/>
            <a:chExt cx="2113279" cy="772159"/>
          </a:xfrm>
        </p:grpSpPr>
        <p:sp>
          <p:nvSpPr>
            <p:cNvPr id="271" name="Rectangle"/>
            <p:cNvSpPr/>
            <p:nvPr/>
          </p:nvSpPr>
          <p:spPr>
            <a:xfrm>
              <a:off x="0" y="0"/>
              <a:ext cx="2113280" cy="77216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272" name="Training Year"/>
            <p:cNvSpPr txBox="1"/>
            <p:nvPr/>
          </p:nvSpPr>
          <p:spPr>
            <a:xfrm>
              <a:off x="0" y="207010"/>
              <a:ext cx="2113280" cy="358141"/>
            </a:xfrm>
            <a:prstGeom prst="rect">
              <a:avLst/>
            </a:prstGeom>
            <a:no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a:solidFill>
                    <a:srgbClr val="FFFFFF"/>
                  </a:solidFill>
                </a:defRPr>
              </a:lvl1pPr>
            </a:lstStyle>
            <a:p>
              <a:r>
                <a:t>Training Year</a:t>
              </a:r>
            </a:p>
          </p:txBody>
        </p:sp>
      </p:grpSp>
      <p:grpSp>
        <p:nvGrpSpPr>
          <p:cNvPr id="5" name="Rectangle 6"/>
          <p:cNvGrpSpPr/>
          <p:nvPr/>
        </p:nvGrpSpPr>
        <p:grpSpPr>
          <a:xfrm>
            <a:off x="9733280" y="1828800"/>
            <a:ext cx="1879601" cy="772160"/>
            <a:chOff x="0" y="0"/>
            <a:chExt cx="1879600" cy="772159"/>
          </a:xfrm>
        </p:grpSpPr>
        <p:sp>
          <p:nvSpPr>
            <p:cNvPr id="274" name="Rectangle"/>
            <p:cNvSpPr/>
            <p:nvPr/>
          </p:nvSpPr>
          <p:spPr>
            <a:xfrm>
              <a:off x="0" y="0"/>
              <a:ext cx="1879600" cy="77216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275" name="Induction Meeting"/>
            <p:cNvSpPr txBox="1"/>
            <p:nvPr/>
          </p:nvSpPr>
          <p:spPr>
            <a:xfrm>
              <a:off x="0" y="73659"/>
              <a:ext cx="1879600" cy="624841"/>
            </a:xfrm>
            <a:prstGeom prst="rect">
              <a:avLst/>
            </a:prstGeom>
            <a:no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a:solidFill>
                    <a:srgbClr val="FFFFFF"/>
                  </a:solidFill>
                </a:defRPr>
              </a:lvl1pPr>
            </a:lstStyle>
            <a:p>
              <a:r>
                <a:t>Induction Meeting</a:t>
              </a:r>
            </a:p>
          </p:txBody>
        </p:sp>
      </p:grpSp>
      <p:sp>
        <p:nvSpPr>
          <p:cNvPr id="277" name="Arrow: Right 13"/>
          <p:cNvSpPr/>
          <p:nvPr/>
        </p:nvSpPr>
        <p:spPr>
          <a:xfrm rot="10800000">
            <a:off x="2875279" y="2016760"/>
            <a:ext cx="345441" cy="396241"/>
          </a:xfrm>
          <a:prstGeom prst="rightArrow">
            <a:avLst>
              <a:gd name="adj1" fmla="val 50000"/>
              <a:gd name="adj2" fmla="val 50000"/>
            </a:avLst>
          </a:prstGeom>
          <a:solidFill>
            <a:schemeClr val="accent1"/>
          </a:solidFill>
          <a:ln w="12700">
            <a:solidFill>
              <a:srgbClr val="32538F"/>
            </a:solidFill>
            <a:miter/>
          </a:ln>
        </p:spPr>
        <p:txBody>
          <a:bodyPr lIns="45719" rIns="45719" anchor="ctr"/>
          <a:lstStyle/>
          <a:p>
            <a:pPr algn="ctr">
              <a:defRPr>
                <a:solidFill>
                  <a:srgbClr val="FFFFFF"/>
                </a:solidFill>
              </a:defRPr>
            </a:pPr>
            <a:endParaRPr/>
          </a:p>
        </p:txBody>
      </p:sp>
      <p:sp>
        <p:nvSpPr>
          <p:cNvPr id="278" name="Arrow: Right 16"/>
          <p:cNvSpPr/>
          <p:nvPr/>
        </p:nvSpPr>
        <p:spPr>
          <a:xfrm rot="10800000">
            <a:off x="9144000" y="2016760"/>
            <a:ext cx="345441" cy="396241"/>
          </a:xfrm>
          <a:prstGeom prst="rightArrow">
            <a:avLst>
              <a:gd name="adj1" fmla="val 50000"/>
              <a:gd name="adj2" fmla="val 50000"/>
            </a:avLst>
          </a:prstGeom>
          <a:solidFill>
            <a:schemeClr val="accent1"/>
          </a:solidFill>
          <a:ln w="12700">
            <a:solidFill>
              <a:srgbClr val="32538F"/>
            </a:solidFill>
            <a:miter/>
          </a:ln>
        </p:spPr>
        <p:txBody>
          <a:bodyPr lIns="45719" rIns="45719" anchor="ctr"/>
          <a:lstStyle/>
          <a:p>
            <a:pPr algn="ctr">
              <a:defRPr>
                <a:solidFill>
                  <a:srgbClr val="FFFFFF"/>
                </a:solidFill>
              </a:defRPr>
            </a:pPr>
            <a:endParaRPr/>
          </a:p>
        </p:txBody>
      </p:sp>
      <p:sp>
        <p:nvSpPr>
          <p:cNvPr id="279" name="Arrow: Right 18"/>
          <p:cNvSpPr/>
          <p:nvPr/>
        </p:nvSpPr>
        <p:spPr>
          <a:xfrm rot="10800000">
            <a:off x="6024883" y="2016760"/>
            <a:ext cx="345441" cy="396241"/>
          </a:xfrm>
          <a:prstGeom prst="rightArrow">
            <a:avLst>
              <a:gd name="adj1" fmla="val 50000"/>
              <a:gd name="adj2" fmla="val 50000"/>
            </a:avLst>
          </a:prstGeom>
          <a:solidFill>
            <a:schemeClr val="accent1"/>
          </a:solidFill>
          <a:ln w="12700">
            <a:solidFill>
              <a:srgbClr val="32538F"/>
            </a:solidFill>
            <a:miter/>
          </a:ln>
        </p:spPr>
        <p:txBody>
          <a:bodyPr lIns="45719" rIns="45719" anchor="ctr"/>
          <a:lstStyle/>
          <a:p>
            <a:pPr algn="ctr">
              <a:defRPr>
                <a:solidFill>
                  <a:srgbClr val="FFFFFF"/>
                </a:solidFill>
              </a:defRPr>
            </a:pPr>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 name="Title 1"/>
          <p:cNvSpPr txBox="1">
            <a:spLocks noGrp="1"/>
          </p:cNvSpPr>
          <p:nvPr>
            <p:ph type="title"/>
          </p:nvPr>
        </p:nvSpPr>
        <p:spPr>
          <a:xfrm>
            <a:off x="838200" y="365125"/>
            <a:ext cx="10515600" cy="1325563"/>
          </a:xfrm>
          <a:prstGeom prst="rect">
            <a:avLst/>
          </a:prstGeom>
        </p:spPr>
        <p:txBody>
          <a:bodyPr/>
          <a:lstStyle/>
          <a:p>
            <a:r>
              <a:t>Educational Supervisor Report 1</a:t>
            </a:r>
          </a:p>
        </p:txBody>
      </p:sp>
      <p:sp>
        <p:nvSpPr>
          <p:cNvPr id="282" name="Content Placeholder 2"/>
          <p:cNvSpPr txBox="1">
            <a:spLocks noGrp="1"/>
          </p:cNvSpPr>
          <p:nvPr>
            <p:ph type="body" idx="1"/>
          </p:nvPr>
        </p:nvSpPr>
        <p:spPr>
          <a:xfrm>
            <a:off x="838200" y="1825625"/>
            <a:ext cx="10515600" cy="4351338"/>
          </a:xfrm>
          <a:prstGeom prst="rect">
            <a:avLst/>
          </a:prstGeom>
        </p:spPr>
        <p:txBody>
          <a:bodyPr/>
          <a:lstStyle/>
          <a:p>
            <a:r>
              <a:t>Most important evidence for the ARCP</a:t>
            </a:r>
          </a:p>
          <a:p>
            <a:r>
              <a:t>Written ahead of the ARCP and discussed with the trainee</a:t>
            </a:r>
          </a:p>
          <a:p>
            <a:r>
              <a:t>Documents the entrustment decisions made by the supervisor for all the Capabilities in Practice (CiPs) </a:t>
            </a:r>
          </a:p>
          <a:p>
            <a:r>
              <a:t>Evidenced – specific – exampled- directive</a:t>
            </a:r>
          </a:p>
          <a:p>
            <a:r>
              <a:t>Preparation begins at the start of the training year</a:t>
            </a:r>
          </a:p>
          <a:p>
            <a:r>
              <a:t>It will take time to write</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Title 1"/>
          <p:cNvSpPr txBox="1">
            <a:spLocks noGrp="1"/>
          </p:cNvSpPr>
          <p:nvPr>
            <p:ph type="title"/>
          </p:nvPr>
        </p:nvSpPr>
        <p:spPr>
          <a:xfrm>
            <a:off x="609600" y="508763"/>
            <a:ext cx="10972800" cy="818440"/>
          </a:xfrm>
          <a:prstGeom prst="rect">
            <a:avLst/>
          </a:prstGeom>
        </p:spPr>
        <p:txBody>
          <a:bodyPr/>
          <a:lstStyle>
            <a:lvl1pPr>
              <a:defRPr b="1"/>
            </a:lvl1pPr>
          </a:lstStyle>
          <a:p>
            <a:r>
              <a:t>Educational supervisor judgements</a:t>
            </a:r>
          </a:p>
        </p:txBody>
      </p:sp>
      <p:sp>
        <p:nvSpPr>
          <p:cNvPr id="192" name="Content Placeholder 2"/>
          <p:cNvSpPr txBox="1">
            <a:spLocks noGrp="1"/>
          </p:cNvSpPr>
          <p:nvPr>
            <p:ph type="body" idx="1"/>
          </p:nvPr>
        </p:nvSpPr>
        <p:spPr>
          <a:xfrm>
            <a:off x="609600" y="1399350"/>
            <a:ext cx="10401300" cy="4442780"/>
          </a:xfrm>
          <a:prstGeom prst="rect">
            <a:avLst/>
          </a:prstGeom>
        </p:spPr>
        <p:txBody>
          <a:bodyPr/>
          <a:lstStyle/>
          <a:p>
            <a:r>
              <a:rPr dirty="0"/>
              <a:t>For clinical </a:t>
            </a:r>
            <a:r>
              <a:rPr dirty="0" err="1"/>
              <a:t>CiPs</a:t>
            </a:r>
            <a:r>
              <a:rPr dirty="0"/>
              <a:t>,  the educational supervisor will make an entrustment decision for each </a:t>
            </a:r>
            <a:r>
              <a:rPr dirty="0" err="1"/>
              <a:t>CiP</a:t>
            </a:r>
            <a:r>
              <a:rPr dirty="0"/>
              <a:t> and record the indicated level of supervision required with detailed comments to justify their entrustment decisions</a:t>
            </a:r>
          </a:p>
          <a:p>
            <a:r>
              <a:rPr dirty="0"/>
              <a:t>The educational supervisors base their entrustment decisions primarily on the MCR</a:t>
            </a:r>
            <a:r>
              <a:rPr lang="en-GB" dirty="0"/>
              <a:t> and LFG</a:t>
            </a:r>
            <a:r>
              <a:rPr dirty="0"/>
              <a:t>, and also on the evidence within the trainee’s </a:t>
            </a:r>
            <a:r>
              <a:rPr dirty="0" err="1"/>
              <a:t>ePortfolio</a:t>
            </a:r>
            <a:r>
              <a:rPr dirty="0"/>
              <a:t> (</a:t>
            </a:r>
            <a:r>
              <a:rPr dirty="0" err="1"/>
              <a:t>eg</a:t>
            </a:r>
            <a:r>
              <a:rPr dirty="0"/>
              <a:t> MSF, WPBA, SLEs)</a:t>
            </a:r>
          </a:p>
        </p:txBody>
      </p:sp>
    </p:spTree>
    <p:extLst>
      <p:ext uri="{BB962C8B-B14F-4D97-AF65-F5344CB8AC3E}">
        <p14:creationId xmlns:p14="http://schemas.microsoft.com/office/powerpoint/2010/main" val="3499629967"/>
      </p:ext>
    </p:extLst>
  </p:cSld>
  <p:clrMapOvr>
    <a:masterClrMapping/>
  </p:clrMapOvr>
  <mc:AlternateContent xmlns:mc="http://schemas.openxmlformats.org/markup-compatibility/2006" xmlns:p14="http://schemas.microsoft.com/office/powerpoint/2010/main">
    <mc:Choice Requires="p14">
      <p:transition spd="slow">
        <p:dissolve/>
      </p:transition>
    </mc:Choice>
    <mc:Fallback xmlns="" xmlns:mv="urn:schemas-microsoft-com:mac:vml">
      <p:transition spd="med">
        <p:fade/>
      </p:transition>
    </mc:Fallback>
  </mc:AlternateContent>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2531</TotalTime>
  <Words>1499</Words>
  <Application>Microsoft Office PowerPoint</Application>
  <PresentationFormat>Widescreen</PresentationFormat>
  <Paragraphs>254</Paragraphs>
  <Slides>31</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Calibri Light</vt:lpstr>
      <vt:lpstr>Helvetica</vt:lpstr>
      <vt:lpstr>Office Theme</vt:lpstr>
      <vt:lpstr>IMTS1 Supervisor Training</vt:lpstr>
      <vt:lpstr>The Training year</vt:lpstr>
      <vt:lpstr>PowerPoint Presentation</vt:lpstr>
      <vt:lpstr>Starting at the end</vt:lpstr>
      <vt:lpstr>PowerPoint Presentation</vt:lpstr>
      <vt:lpstr>Annual Review of Competency Progression</vt:lpstr>
      <vt:lpstr>Starting at the end</vt:lpstr>
      <vt:lpstr>Educational Supervisor Report 1</vt:lpstr>
      <vt:lpstr>Educational supervisor judgements</vt:lpstr>
      <vt:lpstr>Entrustable Professional Activities</vt:lpstr>
      <vt:lpstr>PowerPoint Presentation</vt:lpstr>
      <vt:lpstr>PowerPoint Presentation</vt:lpstr>
      <vt:lpstr>PowerPoint Presentation</vt:lpstr>
      <vt:lpstr>Educational supervisor judgements</vt:lpstr>
      <vt:lpstr>Level descriptors for clinical CiPs</vt:lpstr>
      <vt:lpstr>Starting at the end</vt:lpstr>
      <vt:lpstr>Planning the training year</vt:lpstr>
      <vt:lpstr>Planning the training year 2</vt:lpstr>
      <vt:lpstr>Planning the training year 3</vt:lpstr>
      <vt:lpstr>Planning the training year 4</vt:lpstr>
      <vt:lpstr>Gathering the Evidence</vt:lpstr>
      <vt:lpstr>Gathering the Evidence 2</vt:lpstr>
      <vt:lpstr>Multiple Consultant Report</vt:lpstr>
      <vt:lpstr>Multiple Consultant Reports</vt:lpstr>
      <vt:lpstr>Gathering the Evidence 3</vt:lpstr>
      <vt:lpstr>Gathering the Evidence 4</vt:lpstr>
      <vt:lpstr>Gathering the Evidence 6 Professional Development Meetings </vt:lpstr>
      <vt:lpstr>PowerPoint Presentation</vt:lpstr>
      <vt:lpstr>What do you need as an ES?</vt:lpstr>
      <vt:lpstr>Key Messages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Trainee Perspective</dc:title>
  <cp:lastModifiedBy>Dermot Kennedy</cp:lastModifiedBy>
  <cp:revision>6</cp:revision>
  <dcterms:created xsi:type="dcterms:W3CDTF">2019-05-06T21:46:26Z</dcterms:created>
  <dcterms:modified xsi:type="dcterms:W3CDTF">2020-08-21T11:29:00Z</dcterms:modified>
</cp:coreProperties>
</file>